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sldIdLst>
    <p:sldId id="256" r:id="rId2"/>
    <p:sldId id="257" r:id="rId3"/>
    <p:sldId id="258" r:id="rId4"/>
    <p:sldId id="259" r:id="rId5"/>
    <p:sldId id="274" r:id="rId6"/>
    <p:sldId id="260" r:id="rId7"/>
    <p:sldId id="261" r:id="rId8"/>
    <p:sldId id="262" r:id="rId9"/>
    <p:sldId id="263" r:id="rId10"/>
    <p:sldId id="264" r:id="rId11"/>
    <p:sldId id="265" r:id="rId12"/>
    <p:sldId id="266" r:id="rId13"/>
    <p:sldId id="267" r:id="rId14"/>
    <p:sldId id="268" r:id="rId15"/>
    <p:sldId id="275" r:id="rId16"/>
    <p:sldId id="277" r:id="rId17"/>
    <p:sldId id="278" r:id="rId18"/>
    <p:sldId id="276" r:id="rId19"/>
    <p:sldId id="269" r:id="rId20"/>
    <p:sldId id="270" r:id="rId21"/>
    <p:sldId id="271" r:id="rId22"/>
    <p:sldId id="272" r:id="rId23"/>
    <p:sldId id="273" r:id="rId24"/>
    <p:sldId id="279"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p:scale>
          <a:sx n="81" d="100"/>
          <a:sy n="81" d="100"/>
        </p:scale>
        <p:origin x="-258"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74103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45956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88703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2884871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40045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3219084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137598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251291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210567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9E5866B-23D6-447D-9C4E-A8E9817CAFF5}" type="datetimeFigureOut">
              <a:rPr lang="ru-RU" smtClean="0"/>
              <a:t>23.04.2020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375051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9E5866B-23D6-447D-9C4E-A8E9817CAFF5}" type="datetimeFigureOut">
              <a:rPr lang="ru-RU" smtClean="0"/>
              <a:t>23.04.2020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119284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9E5866B-23D6-447D-9C4E-A8E9817CAFF5}" type="datetimeFigureOut">
              <a:rPr lang="ru-RU" smtClean="0"/>
              <a:t>23.04.2020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314314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9E5866B-23D6-447D-9C4E-A8E9817CAFF5}" type="datetimeFigureOut">
              <a:rPr lang="ru-RU" smtClean="0"/>
              <a:t>23.04.2020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364588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5866B-23D6-447D-9C4E-A8E9817CAFF5}" type="datetimeFigureOut">
              <a:rPr lang="ru-RU" smtClean="0"/>
              <a:t>23.04.2020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56016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9E5866B-23D6-447D-9C4E-A8E9817CAFF5}" type="datetimeFigureOut">
              <a:rPr lang="ru-RU" smtClean="0"/>
              <a:t>23.04.2020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392388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9E5866B-23D6-447D-9C4E-A8E9817CAFF5}" type="datetimeFigureOut">
              <a:rPr lang="ru-RU" smtClean="0"/>
              <a:t>23.04.2020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7E4A2AD-2A14-438A-8335-47BB7DE61973}" type="slidenum">
              <a:rPr lang="ru-RU" smtClean="0"/>
              <a:t>‹#›</a:t>
            </a:fld>
            <a:endParaRPr lang="ru-RU"/>
          </a:p>
        </p:txBody>
      </p:sp>
    </p:spTree>
    <p:extLst>
      <p:ext uri="{BB962C8B-B14F-4D97-AF65-F5344CB8AC3E}">
        <p14:creationId xmlns:p14="http://schemas.microsoft.com/office/powerpoint/2010/main" val="372605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E5866B-23D6-447D-9C4E-A8E9817CAFF5}" type="datetimeFigureOut">
              <a:rPr lang="ru-RU" smtClean="0"/>
              <a:t>23.04.2020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7E4A2AD-2A14-438A-8335-47BB7DE61973}" type="slidenum">
              <a:rPr lang="ru-RU" smtClean="0"/>
              <a:t>‹#›</a:t>
            </a:fld>
            <a:endParaRPr lang="ru-RU"/>
          </a:p>
        </p:txBody>
      </p:sp>
    </p:spTree>
    <p:extLst>
      <p:ext uri="{BB962C8B-B14F-4D97-AF65-F5344CB8AC3E}">
        <p14:creationId xmlns:p14="http://schemas.microsoft.com/office/powerpoint/2010/main" val="53288529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78186" y="-461961"/>
            <a:ext cx="8289903" cy="1974672"/>
          </a:xfrm>
        </p:spPr>
        <p:txBody>
          <a:bodyPr/>
          <a:lstStyle/>
          <a:p>
            <a:r>
              <a:rPr lang="ru-RU" dirty="0" smtClean="0"/>
              <a:t>Детям о войне 1941-1945</a:t>
            </a:r>
            <a:endParaRPr lang="ru-RU" dirty="0"/>
          </a:p>
        </p:txBody>
      </p:sp>
      <p:sp>
        <p:nvSpPr>
          <p:cNvPr id="3" name="Подзаголовок 2"/>
          <p:cNvSpPr>
            <a:spLocks noGrp="1"/>
          </p:cNvSpPr>
          <p:nvPr>
            <p:ph type="subTitle" idx="1"/>
          </p:nvPr>
        </p:nvSpPr>
        <p:spPr>
          <a:xfrm>
            <a:off x="3127165" y="6030119"/>
            <a:ext cx="9144000" cy="1655762"/>
          </a:xfrm>
        </p:spPr>
        <p:txBody>
          <a:bodyPr/>
          <a:lstStyle/>
          <a:p>
            <a:r>
              <a:rPr lang="ru-RU" dirty="0" smtClean="0"/>
              <a:t>Выполнила воспитатель Д/С 472 </a:t>
            </a:r>
          </a:p>
          <a:p>
            <a:r>
              <a:rPr lang="ru-RU" dirty="0" smtClean="0"/>
              <a:t>Мальцева О.В.</a:t>
            </a:r>
            <a:endParaRPr lang="ru-RU" dirty="0"/>
          </a:p>
        </p:txBody>
      </p:sp>
      <p:pic>
        <p:nvPicPr>
          <p:cNvPr id="5" name="Рисунок 4"/>
          <p:cNvPicPr>
            <a:picLocks noChangeAspect="1"/>
          </p:cNvPicPr>
          <p:nvPr/>
        </p:nvPicPr>
        <p:blipFill>
          <a:blip r:embed="rId2"/>
          <a:stretch>
            <a:fillRect/>
          </a:stretch>
        </p:blipFill>
        <p:spPr>
          <a:xfrm>
            <a:off x="2325654" y="1605846"/>
            <a:ext cx="6361288" cy="4770966"/>
          </a:xfrm>
          <a:prstGeom prst="rect">
            <a:avLst/>
          </a:prstGeom>
        </p:spPr>
      </p:pic>
    </p:spTree>
    <p:extLst>
      <p:ext uri="{BB962C8B-B14F-4D97-AF65-F5344CB8AC3E}">
        <p14:creationId xmlns:p14="http://schemas.microsoft.com/office/powerpoint/2010/main" val="2270115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2489" y="365656"/>
            <a:ext cx="8596668" cy="3880773"/>
          </a:xfrm>
        </p:spPr>
        <p:txBody>
          <a:bodyPr/>
          <a:lstStyle/>
          <a:p>
            <a:r>
              <a:rPr lang="ru-RU" dirty="0"/>
              <a:t>Первой приняла на себя удар врага Брестская крепость. Солдаты отважно сопротивлялись попыткам врага занять территорию в течение целого месяца, чтобы выиграть время, пока страна соберет армию для дальнейшего противостояния. Но практически все они погибли в этом неравном бою.</a:t>
            </a:r>
          </a:p>
          <a:p>
            <a:endParaRPr lang="ru-RU" dirty="0"/>
          </a:p>
        </p:txBody>
      </p:sp>
      <p:pic>
        <p:nvPicPr>
          <p:cNvPr id="5" name="Рисунок 4"/>
          <p:cNvPicPr>
            <a:picLocks noChangeAspect="1"/>
          </p:cNvPicPr>
          <p:nvPr/>
        </p:nvPicPr>
        <p:blipFill>
          <a:blip r:embed="rId2"/>
          <a:stretch>
            <a:fillRect/>
          </a:stretch>
        </p:blipFill>
        <p:spPr>
          <a:xfrm>
            <a:off x="2097001" y="1826750"/>
            <a:ext cx="6708333" cy="5031250"/>
          </a:xfrm>
          <a:prstGeom prst="rect">
            <a:avLst/>
          </a:prstGeom>
        </p:spPr>
      </p:pic>
    </p:spTree>
    <p:extLst>
      <p:ext uri="{BB962C8B-B14F-4D97-AF65-F5344CB8AC3E}">
        <p14:creationId xmlns:p14="http://schemas.microsoft.com/office/powerpoint/2010/main" val="950323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444978" y="98777"/>
            <a:ext cx="8884356" cy="6663267"/>
          </a:xfrm>
          <a:prstGeom prst="rect">
            <a:avLst/>
          </a:prstGeom>
        </p:spPr>
      </p:pic>
    </p:spTree>
    <p:extLst>
      <p:ext uri="{BB962C8B-B14F-4D97-AF65-F5344CB8AC3E}">
        <p14:creationId xmlns:p14="http://schemas.microsoft.com/office/powerpoint/2010/main" val="1662475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162756" y="67733"/>
            <a:ext cx="9053689" cy="6790267"/>
          </a:xfrm>
          <a:prstGeom prst="rect">
            <a:avLst/>
          </a:prstGeom>
        </p:spPr>
      </p:pic>
    </p:spTree>
    <p:extLst>
      <p:ext uri="{BB962C8B-B14F-4D97-AF65-F5344CB8AC3E}">
        <p14:creationId xmlns:p14="http://schemas.microsoft.com/office/powerpoint/2010/main" val="2261162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253066" y="194733"/>
            <a:ext cx="8884356" cy="6663267"/>
          </a:xfrm>
          <a:prstGeom prst="rect">
            <a:avLst/>
          </a:prstGeom>
        </p:spPr>
      </p:pic>
    </p:spTree>
    <p:extLst>
      <p:ext uri="{BB962C8B-B14F-4D97-AF65-F5344CB8AC3E}">
        <p14:creationId xmlns:p14="http://schemas.microsoft.com/office/powerpoint/2010/main" val="2279549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320800" y="0"/>
            <a:ext cx="8839200" cy="6629400"/>
          </a:xfrm>
          <a:prstGeom prst="rect">
            <a:avLst/>
          </a:prstGeom>
        </p:spPr>
      </p:pic>
    </p:spTree>
    <p:extLst>
      <p:ext uri="{BB962C8B-B14F-4D97-AF65-F5344CB8AC3E}">
        <p14:creationId xmlns:p14="http://schemas.microsoft.com/office/powerpoint/2010/main" val="2048430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435101" y="709924"/>
            <a:ext cx="7821788" cy="5686440"/>
          </a:xfrm>
          <a:prstGeom prst="rect">
            <a:avLst/>
          </a:prstGeom>
        </p:spPr>
      </p:pic>
    </p:spTree>
    <p:extLst>
      <p:ext uri="{BB962C8B-B14F-4D97-AF65-F5344CB8AC3E}">
        <p14:creationId xmlns:p14="http://schemas.microsoft.com/office/powerpoint/2010/main" val="1503318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65353" y="855310"/>
            <a:ext cx="8768869" cy="5188248"/>
          </a:xfrm>
          <a:prstGeom prst="rect">
            <a:avLst/>
          </a:prstGeom>
        </p:spPr>
      </p:pic>
    </p:spTree>
    <p:extLst>
      <p:ext uri="{BB962C8B-B14F-4D97-AF65-F5344CB8AC3E}">
        <p14:creationId xmlns:p14="http://schemas.microsoft.com/office/powerpoint/2010/main" val="2250197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90815" y="747889"/>
            <a:ext cx="8210550" cy="5791200"/>
          </a:xfrm>
          <a:prstGeom prst="rect">
            <a:avLst/>
          </a:prstGeom>
        </p:spPr>
      </p:pic>
    </p:spTree>
    <p:extLst>
      <p:ext uri="{BB962C8B-B14F-4D97-AF65-F5344CB8AC3E}">
        <p14:creationId xmlns:p14="http://schemas.microsoft.com/office/powerpoint/2010/main" val="412880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653860" y="395140"/>
            <a:ext cx="8043296" cy="6030707"/>
          </a:xfrm>
          <a:prstGeom prst="rect">
            <a:avLst/>
          </a:prstGeom>
        </p:spPr>
      </p:pic>
    </p:spTree>
    <p:extLst>
      <p:ext uri="{BB962C8B-B14F-4D97-AF65-F5344CB8AC3E}">
        <p14:creationId xmlns:p14="http://schemas.microsoft.com/office/powerpoint/2010/main" val="2084591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04800"/>
            <a:ext cx="8596668" cy="1320800"/>
          </a:xfrm>
        </p:spPr>
        <p:txBody>
          <a:bodyPr/>
          <a:lstStyle/>
          <a:p>
            <a:r>
              <a:rPr lang="ru-RU" dirty="0" smtClean="0"/>
              <a:t>Награды</a:t>
            </a:r>
            <a:endParaRPr lang="ru-RU" dirty="0"/>
          </a:p>
        </p:txBody>
      </p:sp>
      <p:sp>
        <p:nvSpPr>
          <p:cNvPr id="3" name="Объект 2"/>
          <p:cNvSpPr>
            <a:spLocks noGrp="1"/>
          </p:cNvSpPr>
          <p:nvPr>
            <p:ph idx="1"/>
          </p:nvPr>
        </p:nvSpPr>
        <p:spPr>
          <a:xfrm>
            <a:off x="677334" y="978905"/>
            <a:ext cx="8596668" cy="3880773"/>
          </a:xfrm>
        </p:spPr>
        <p:txBody>
          <a:bodyPr/>
          <a:lstStyle/>
          <a:p>
            <a:r>
              <a:rPr lang="ru-RU" dirty="0"/>
              <a:t>Солдаты советской армии были награждены медалями, орденами и специальными наградами. Медали «За отвагу», «За боевые заслуги», ордена «Красного знамени», Кутузова, Невского, Суворова, «Красной звезды», награды «За оборону Москвы», «За оборону Севастополя», «За оборону Ленинграда» получали командиры дивизий, отрядов, солдаты, рядовые бойцы, партизаны, дети-герои.</a:t>
            </a:r>
          </a:p>
          <a:p>
            <a:endParaRPr lang="ru-RU" dirty="0"/>
          </a:p>
        </p:txBody>
      </p:sp>
      <p:pic>
        <p:nvPicPr>
          <p:cNvPr id="4" name="Рисунок 3"/>
          <p:cNvPicPr>
            <a:picLocks noChangeAspect="1"/>
          </p:cNvPicPr>
          <p:nvPr/>
        </p:nvPicPr>
        <p:blipFill>
          <a:blip r:embed="rId2"/>
          <a:stretch>
            <a:fillRect/>
          </a:stretch>
        </p:blipFill>
        <p:spPr>
          <a:xfrm>
            <a:off x="2119579" y="2690790"/>
            <a:ext cx="5712178" cy="4044267"/>
          </a:xfrm>
          <a:prstGeom prst="rect">
            <a:avLst/>
          </a:prstGeom>
        </p:spPr>
      </p:pic>
    </p:spTree>
    <p:extLst>
      <p:ext uri="{BB962C8B-B14F-4D97-AF65-F5344CB8AC3E}">
        <p14:creationId xmlns:p14="http://schemas.microsoft.com/office/powerpoint/2010/main" val="2222554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Почему началась война?</a:t>
            </a:r>
            <a:endParaRPr lang="ru-RU" dirty="0"/>
          </a:p>
        </p:txBody>
      </p:sp>
      <p:sp>
        <p:nvSpPr>
          <p:cNvPr id="3" name="Объект 2"/>
          <p:cNvSpPr>
            <a:spLocks noGrp="1"/>
          </p:cNvSpPr>
          <p:nvPr>
            <p:ph idx="1"/>
          </p:nvPr>
        </p:nvSpPr>
        <p:spPr>
          <a:xfrm>
            <a:off x="169335" y="1709034"/>
            <a:ext cx="4967109" cy="4725633"/>
          </a:xfrm>
        </p:spPr>
        <p:txBody>
          <a:bodyPr>
            <a:normAutofit fontScale="92500" lnSpcReduction="10000"/>
          </a:bodyPr>
          <a:lstStyle/>
          <a:p>
            <a:r>
              <a:rPr lang="ru-RU" dirty="0"/>
              <a:t>Правитель Германии Гитлер решил убивать людей только потому, что они имели другую национальность. Русские, поляки, евреи, французы и другие нации должны были или принять и подчиниться фашистскому режиму Германии, или умереть. </a:t>
            </a:r>
            <a:r>
              <a:rPr lang="ru-RU" dirty="0" smtClean="0"/>
              <a:t>В Германии </a:t>
            </a:r>
            <a:r>
              <a:rPr lang="ru-RU" dirty="0"/>
              <a:t>проживали люди разных национальностей, к которым жестокие репрессии были применены в первую очередь. Многие страны, которые были не в состоянии противостоять Гитлеру по каким-либо причинам, сдались. Германия напала на нашу страну внезапно, ранним утром, когда все люди мирно спали. Но русские отказались подчиняться фашистам, вступили с немцами в неравную схватку, и, благодаря отважности и решимости, одержали победу над врагом.</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429" y="1930400"/>
            <a:ext cx="6278594" cy="3924121"/>
          </a:xfrm>
          <a:prstGeom prst="rect">
            <a:avLst/>
          </a:prstGeom>
        </p:spPr>
      </p:pic>
    </p:spTree>
    <p:extLst>
      <p:ext uri="{BB962C8B-B14F-4D97-AF65-F5344CB8AC3E}">
        <p14:creationId xmlns:p14="http://schemas.microsoft.com/office/powerpoint/2010/main" val="3066911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Письма с фронта</a:t>
            </a:r>
            <a:endParaRPr lang="ru-RU" dirty="0"/>
          </a:p>
        </p:txBody>
      </p:sp>
      <p:sp>
        <p:nvSpPr>
          <p:cNvPr id="3" name="Объект 2"/>
          <p:cNvSpPr>
            <a:spLocks noGrp="1"/>
          </p:cNvSpPr>
          <p:nvPr>
            <p:ph idx="1"/>
          </p:nvPr>
        </p:nvSpPr>
        <p:spPr>
          <a:xfrm>
            <a:off x="0" y="1523982"/>
            <a:ext cx="5689612" cy="4842094"/>
          </a:xfrm>
        </p:spPr>
        <p:txBody>
          <a:bodyPr>
            <a:normAutofit/>
          </a:bodyPr>
          <a:lstStyle/>
          <a:p>
            <a:r>
              <a:rPr lang="ru-RU" dirty="0"/>
              <a:t>Очень мало бумаги было в Великую Отечественную. Не было конвертов, марок. Вот и появились такие </a:t>
            </a:r>
            <a:r>
              <a:rPr lang="ru-RU" dirty="0" err="1"/>
              <a:t>треугольнички</a:t>
            </a:r>
            <a:r>
              <a:rPr lang="ru-RU" dirty="0" smtClean="0"/>
              <a:t>:</a:t>
            </a:r>
            <a:endParaRPr lang="ru-RU" dirty="0"/>
          </a:p>
          <a:p>
            <a:r>
              <a:rPr lang="ru-RU" dirty="0"/>
              <a:t>Как ждали таких </a:t>
            </a:r>
            <a:r>
              <a:rPr lang="ru-RU" dirty="0" err="1"/>
              <a:t>треугольничков</a:t>
            </a:r>
            <a:r>
              <a:rPr lang="ru-RU" dirty="0"/>
              <a:t> в каждой семье. И как горько было получать красивые белые конверты с адресом, напечатанным на машинке, ведь в этом конверте лежала бумажка, на которой было написано: геройски погиб, пал смертью храбрых или пропал без вести.</a:t>
            </a:r>
          </a:p>
        </p:txBody>
      </p:sp>
      <p:pic>
        <p:nvPicPr>
          <p:cNvPr id="5" name="Рисунок 4"/>
          <p:cNvPicPr>
            <a:picLocks noChangeAspect="1"/>
          </p:cNvPicPr>
          <p:nvPr/>
        </p:nvPicPr>
        <p:blipFill>
          <a:blip r:embed="rId2"/>
          <a:stretch>
            <a:fillRect/>
          </a:stretch>
        </p:blipFill>
        <p:spPr>
          <a:xfrm>
            <a:off x="1398796" y="4595511"/>
            <a:ext cx="3508870" cy="2563432"/>
          </a:xfrm>
          <a:prstGeom prst="rect">
            <a:avLst/>
          </a:prstGeom>
        </p:spPr>
      </p:pic>
      <p:pic>
        <p:nvPicPr>
          <p:cNvPr id="6" name="Рисунок 5"/>
          <p:cNvPicPr>
            <a:picLocks noChangeAspect="1"/>
          </p:cNvPicPr>
          <p:nvPr/>
        </p:nvPicPr>
        <p:blipFill>
          <a:blip r:embed="rId3"/>
          <a:stretch>
            <a:fillRect/>
          </a:stretch>
        </p:blipFill>
        <p:spPr>
          <a:xfrm>
            <a:off x="5547167" y="1269999"/>
            <a:ext cx="6756722" cy="4644664"/>
          </a:xfrm>
          <a:prstGeom prst="rect">
            <a:avLst/>
          </a:prstGeom>
        </p:spPr>
      </p:pic>
    </p:spTree>
    <p:extLst>
      <p:ext uri="{BB962C8B-B14F-4D97-AF65-F5344CB8AC3E}">
        <p14:creationId xmlns:p14="http://schemas.microsoft.com/office/powerpoint/2010/main" val="4072505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87643" y="1509028"/>
            <a:ext cx="8376049" cy="4910634"/>
          </a:xfrm>
          <a:prstGeom prst="rect">
            <a:avLst/>
          </a:prstGeom>
        </p:spPr>
      </p:pic>
      <p:sp>
        <p:nvSpPr>
          <p:cNvPr id="7" name="Заголовок 6"/>
          <p:cNvSpPr>
            <a:spLocks noGrp="1"/>
          </p:cNvSpPr>
          <p:nvPr>
            <p:ph type="title"/>
          </p:nvPr>
        </p:nvSpPr>
        <p:spPr/>
        <p:txBody>
          <a:bodyPr/>
          <a:lstStyle/>
          <a:p>
            <a:r>
              <a:rPr lang="ru-RU" dirty="0" smtClean="0"/>
              <a:t>Как сложить треуголку:</a:t>
            </a:r>
            <a:endParaRPr lang="ru-RU" dirty="0"/>
          </a:p>
        </p:txBody>
      </p:sp>
    </p:spTree>
    <p:extLst>
      <p:ext uri="{BB962C8B-B14F-4D97-AF65-F5344CB8AC3E}">
        <p14:creationId xmlns:p14="http://schemas.microsoft.com/office/powerpoint/2010/main" val="1015869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Бессмертный полк</a:t>
            </a:r>
            <a:endParaRPr lang="ru-RU" dirty="0"/>
          </a:p>
        </p:txBody>
      </p:sp>
      <p:pic>
        <p:nvPicPr>
          <p:cNvPr id="4" name="Рисунок 3"/>
          <p:cNvPicPr>
            <a:picLocks noChangeAspect="1"/>
          </p:cNvPicPr>
          <p:nvPr/>
        </p:nvPicPr>
        <p:blipFill>
          <a:blip r:embed="rId2"/>
          <a:stretch>
            <a:fillRect/>
          </a:stretch>
        </p:blipFill>
        <p:spPr>
          <a:xfrm>
            <a:off x="677334" y="1270000"/>
            <a:ext cx="8506357" cy="4927348"/>
          </a:xfrm>
          <a:prstGeom prst="rect">
            <a:avLst/>
          </a:prstGeom>
        </p:spPr>
      </p:pic>
    </p:spTree>
    <p:extLst>
      <p:ext uri="{BB962C8B-B14F-4D97-AF65-F5344CB8AC3E}">
        <p14:creationId xmlns:p14="http://schemas.microsoft.com/office/powerpoint/2010/main" val="786699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452387" y="487455"/>
            <a:ext cx="8222192" cy="6162759"/>
          </a:xfrm>
          <a:prstGeom prst="rect">
            <a:avLst/>
          </a:prstGeom>
        </p:spPr>
      </p:pic>
    </p:spTree>
    <p:extLst>
      <p:ext uri="{BB962C8B-B14F-4D97-AF65-F5344CB8AC3E}">
        <p14:creationId xmlns:p14="http://schemas.microsoft.com/office/powerpoint/2010/main" val="252548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968977" y="2822222"/>
            <a:ext cx="9990667" cy="1919111"/>
          </a:xfrm>
        </p:spPr>
        <p:txBody>
          <a:bodyPr/>
          <a:lstStyle/>
          <a:p>
            <a:r>
              <a:rPr lang="ru-RU" dirty="0" smtClean="0"/>
              <a:t>Спасибо за внимание.</a:t>
            </a:r>
            <a:endParaRPr lang="ru-RU" dirty="0"/>
          </a:p>
        </p:txBody>
      </p:sp>
    </p:spTree>
    <p:extLst>
      <p:ext uri="{BB962C8B-B14F-4D97-AF65-F5344CB8AC3E}">
        <p14:creationId xmlns:p14="http://schemas.microsoft.com/office/powerpoint/2010/main" val="364134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Военные профессии</a:t>
            </a:r>
            <a:endParaRPr lang="ru-RU" dirty="0"/>
          </a:p>
        </p:txBody>
      </p:sp>
      <p:sp>
        <p:nvSpPr>
          <p:cNvPr id="3" name="Объект 2"/>
          <p:cNvSpPr>
            <a:spLocks noGrp="1"/>
          </p:cNvSpPr>
          <p:nvPr>
            <p:ph idx="1"/>
          </p:nvPr>
        </p:nvSpPr>
        <p:spPr>
          <a:xfrm>
            <a:off x="819930" y="1632676"/>
            <a:ext cx="4331963" cy="5096933"/>
          </a:xfrm>
        </p:spPr>
        <p:txBody>
          <a:bodyPr>
            <a:normAutofit lnSpcReduction="10000"/>
          </a:bodyPr>
          <a:lstStyle/>
          <a:p>
            <a:r>
              <a:rPr lang="ru-RU" dirty="0" smtClean="0"/>
              <a:t> Помимо </a:t>
            </a:r>
            <a:r>
              <a:rPr lang="ru-RU" dirty="0"/>
              <a:t>учителей, врачей, продавцов и прочих, есть категория людей, которые занимаются разработкой тактик и стратегий, боевой техники и оружия. В мирное время представители военных профессий готовят новобранцев и пополняют командный состав, занимаются разработками боевой техники и заданий, а во время войны они становятся командующими: генералы, маршалы. К военным профессиям относят профессии летчиков, моряков, врачей, медсестер, связистов и другие. Управление боевой техники осуществлялось так же хорошо обученными и подготовленными людьми.</a:t>
            </a:r>
          </a:p>
          <a:p>
            <a:endParaRPr lang="ru-RU" dirty="0"/>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489" y="1632676"/>
            <a:ext cx="6544585" cy="4371579"/>
          </a:xfrm>
          <a:prstGeom prst="rect">
            <a:avLst/>
          </a:prstGeom>
        </p:spPr>
      </p:pic>
    </p:spTree>
    <p:extLst>
      <p:ext uri="{BB962C8B-B14F-4D97-AF65-F5344CB8AC3E}">
        <p14:creationId xmlns:p14="http://schemas.microsoft.com/office/powerpoint/2010/main" val="2180529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1555" y="930100"/>
            <a:ext cx="4684889" cy="5538433"/>
          </a:xfrm>
        </p:spPr>
        <p:txBody>
          <a:bodyPr/>
          <a:lstStyle/>
          <a:p>
            <a:r>
              <a:rPr lang="ru-RU" dirty="0"/>
              <a:t>Те, кто остался в тылу, тоже помогали армии. Женщины, дети и старики работали на полях, фабриках, заводах, выращивали продукты, шили форму, готовили запасные части для техники, выпускали танки, самолеты и многое другое. </a:t>
            </a:r>
            <a:r>
              <a:rPr lang="ru-RU" dirty="0" smtClean="0"/>
              <a:t> Это </a:t>
            </a:r>
            <a:r>
              <a:rPr lang="ru-RU" dirty="0"/>
              <a:t>было сложное и тяжелое время даже для тех, кто оставался в тылу, не говоря уже о тех. Кто сражался на линии фронта. Как голодали люди, прятались в бомбоубежищах от бомбежек, как фашисты захватывали деревни и издевались над пленными, как подрывали дома.</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879" y="1414219"/>
            <a:ext cx="6167076" cy="4264092"/>
          </a:xfrm>
          <a:prstGeom prst="rect">
            <a:avLst/>
          </a:prstGeom>
        </p:spPr>
      </p:pic>
    </p:spTree>
    <p:extLst>
      <p:ext uri="{BB962C8B-B14F-4D97-AF65-F5344CB8AC3E}">
        <p14:creationId xmlns:p14="http://schemas.microsoft.com/office/powerpoint/2010/main" val="1590754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24089" y="609598"/>
            <a:ext cx="7789334" cy="5842001"/>
          </a:xfrm>
          <a:prstGeom prst="rect">
            <a:avLst/>
          </a:prstGeom>
        </p:spPr>
      </p:pic>
    </p:spTree>
    <p:extLst>
      <p:ext uri="{BB962C8B-B14F-4D97-AF65-F5344CB8AC3E}">
        <p14:creationId xmlns:p14="http://schemas.microsoft.com/office/powerpoint/2010/main" val="1497532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Пионеры-герои</a:t>
            </a:r>
            <a:endParaRPr lang="ru-RU" dirty="0"/>
          </a:p>
        </p:txBody>
      </p:sp>
      <p:sp>
        <p:nvSpPr>
          <p:cNvPr id="3" name="Объект 2"/>
          <p:cNvSpPr>
            <a:spLocks noGrp="1"/>
          </p:cNvSpPr>
          <p:nvPr>
            <p:ph idx="1"/>
          </p:nvPr>
        </p:nvSpPr>
        <p:spPr>
          <a:xfrm>
            <a:off x="677334" y="1591733"/>
            <a:ext cx="4301066" cy="4449630"/>
          </a:xfrm>
        </p:spPr>
        <p:txBody>
          <a:bodyPr/>
          <a:lstStyle/>
          <a:p>
            <a:r>
              <a:rPr lang="ru-RU" dirty="0" smtClean="0"/>
              <a:t>Дети </a:t>
            </a:r>
            <a:r>
              <a:rPr lang="ru-RU" dirty="0"/>
              <a:t>не боясь расправы фашистов, помогали советской армии и стране победить. До войны это были самые обыкновенные мальчики и девочки, к 1941 году многим еще едва исполнилось 10 лет. Во времена тяжелых испытаний они совершили настоящий подвиг, защищая свой народ, и питая ненависть к фашистам. Многие из них погибли, выполняя задание, помогая партизанам, армии, </a:t>
            </a:r>
            <a:r>
              <a:rPr lang="ru-RU" dirty="0" smtClean="0"/>
              <a:t>Родине.</a:t>
            </a:r>
            <a:endParaRPr lang="ru-RU" dirty="0"/>
          </a:p>
        </p:txBody>
      </p:sp>
      <p:pic>
        <p:nvPicPr>
          <p:cNvPr id="4" name="Рисунок 3"/>
          <p:cNvPicPr>
            <a:picLocks noChangeAspect="1"/>
          </p:cNvPicPr>
          <p:nvPr/>
        </p:nvPicPr>
        <p:blipFill>
          <a:blip r:embed="rId2"/>
          <a:stretch>
            <a:fillRect/>
          </a:stretch>
        </p:blipFill>
        <p:spPr>
          <a:xfrm>
            <a:off x="5137150" y="1591733"/>
            <a:ext cx="6366228" cy="4316303"/>
          </a:xfrm>
          <a:prstGeom prst="rect">
            <a:avLst/>
          </a:prstGeom>
        </p:spPr>
      </p:pic>
    </p:spTree>
    <p:extLst>
      <p:ext uri="{BB962C8B-B14F-4D97-AF65-F5344CB8AC3E}">
        <p14:creationId xmlns:p14="http://schemas.microsoft.com/office/powerpoint/2010/main" val="2488690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916084" y="2638600"/>
            <a:ext cx="5931922" cy="4021843"/>
          </a:xfrm>
          <a:prstGeom prst="rect">
            <a:avLst/>
          </a:prstGeom>
        </p:spPr>
      </p:pic>
      <p:pic>
        <p:nvPicPr>
          <p:cNvPr id="5" name="Рисунок 4"/>
          <p:cNvPicPr>
            <a:picLocks noChangeAspect="1"/>
          </p:cNvPicPr>
          <p:nvPr/>
        </p:nvPicPr>
        <p:blipFill>
          <a:blip r:embed="rId3"/>
          <a:stretch>
            <a:fillRect/>
          </a:stretch>
        </p:blipFill>
        <p:spPr>
          <a:xfrm>
            <a:off x="135467" y="420334"/>
            <a:ext cx="5640543" cy="3824288"/>
          </a:xfrm>
          <a:prstGeom prst="rect">
            <a:avLst/>
          </a:prstGeom>
        </p:spPr>
      </p:pic>
    </p:spTree>
    <p:extLst>
      <p:ext uri="{BB962C8B-B14F-4D97-AF65-F5344CB8AC3E}">
        <p14:creationId xmlns:p14="http://schemas.microsoft.com/office/powerpoint/2010/main" val="4003862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062132" y="2824412"/>
            <a:ext cx="5949245" cy="4033588"/>
          </a:xfrm>
          <a:prstGeom prst="rect">
            <a:avLst/>
          </a:prstGeom>
        </p:spPr>
      </p:pic>
      <p:pic>
        <p:nvPicPr>
          <p:cNvPr id="5" name="Рисунок 4"/>
          <p:cNvPicPr>
            <a:picLocks noChangeAspect="1"/>
          </p:cNvPicPr>
          <p:nvPr/>
        </p:nvPicPr>
        <p:blipFill>
          <a:blip r:embed="rId3"/>
          <a:stretch>
            <a:fillRect/>
          </a:stretch>
        </p:blipFill>
        <p:spPr>
          <a:xfrm>
            <a:off x="0" y="98425"/>
            <a:ext cx="5965472" cy="4044590"/>
          </a:xfrm>
          <a:prstGeom prst="rect">
            <a:avLst/>
          </a:prstGeom>
        </p:spPr>
      </p:pic>
    </p:spTree>
    <p:extLst>
      <p:ext uri="{BB962C8B-B14F-4D97-AF65-F5344CB8AC3E}">
        <p14:creationId xmlns:p14="http://schemas.microsoft.com/office/powerpoint/2010/main" val="3548354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Города-герои</a:t>
            </a:r>
            <a:endParaRPr lang="ru-RU" dirty="0"/>
          </a:p>
        </p:txBody>
      </p:sp>
      <p:sp>
        <p:nvSpPr>
          <p:cNvPr id="3" name="Объект 2"/>
          <p:cNvSpPr>
            <a:spLocks noGrp="1"/>
          </p:cNvSpPr>
          <p:nvPr>
            <p:ph idx="1"/>
          </p:nvPr>
        </p:nvSpPr>
        <p:spPr>
          <a:xfrm>
            <a:off x="677334" y="1270000"/>
            <a:ext cx="8596668" cy="3880773"/>
          </a:xfrm>
        </p:spPr>
        <p:txBody>
          <a:bodyPr/>
          <a:lstStyle/>
          <a:p>
            <a:r>
              <a:rPr lang="ru-RU" dirty="0"/>
              <a:t>Звание города-героя – почетное звание, которое присваивалось населенному пункту за проявленные его населением героизм и мужество. Города-герои есть на территории Российской Федерации, Беларуси, Украины.</a:t>
            </a:r>
          </a:p>
          <a:p>
            <a:pPr marL="0" indent="0">
              <a:buNone/>
            </a:pPr>
            <a:endParaRPr lang="ru-RU" dirty="0"/>
          </a:p>
        </p:txBody>
      </p:sp>
      <p:pic>
        <p:nvPicPr>
          <p:cNvPr id="4" name="Рисунок 3"/>
          <p:cNvPicPr>
            <a:picLocks noChangeAspect="1"/>
          </p:cNvPicPr>
          <p:nvPr/>
        </p:nvPicPr>
        <p:blipFill>
          <a:blip r:embed="rId2"/>
          <a:stretch>
            <a:fillRect/>
          </a:stretch>
        </p:blipFill>
        <p:spPr>
          <a:xfrm>
            <a:off x="2156179" y="2328334"/>
            <a:ext cx="6197599" cy="4648199"/>
          </a:xfrm>
          <a:prstGeom prst="rect">
            <a:avLst/>
          </a:prstGeom>
        </p:spPr>
      </p:pic>
    </p:spTree>
    <p:extLst>
      <p:ext uri="{BB962C8B-B14F-4D97-AF65-F5344CB8AC3E}">
        <p14:creationId xmlns:p14="http://schemas.microsoft.com/office/powerpoint/2010/main" val="3024181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245</TotalTime>
  <Words>599</Words>
  <Application>Microsoft Office PowerPoint</Application>
  <PresentationFormat>Произвольный</PresentationFormat>
  <Paragraphs>21</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Аспект</vt:lpstr>
      <vt:lpstr>Детям о войне 1941-1945</vt:lpstr>
      <vt:lpstr>Почему началась война?</vt:lpstr>
      <vt:lpstr>Военные профессии</vt:lpstr>
      <vt:lpstr>Презентация PowerPoint</vt:lpstr>
      <vt:lpstr>Презентация PowerPoint</vt:lpstr>
      <vt:lpstr>Пионеры-герои</vt:lpstr>
      <vt:lpstr>Презентация PowerPoint</vt:lpstr>
      <vt:lpstr>Презентация PowerPoint</vt:lpstr>
      <vt:lpstr>Города-герои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Награды</vt:lpstr>
      <vt:lpstr>Письма с фронта</vt:lpstr>
      <vt:lpstr>Как сложить треуголку:</vt:lpstr>
      <vt:lpstr>Бессмертный полк</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Детям о войне 1941-1945</dc:title>
  <dc:creator>Пользователь</dc:creator>
  <cp:lastModifiedBy>Пользователь Windows</cp:lastModifiedBy>
  <cp:revision>11</cp:revision>
  <dcterms:created xsi:type="dcterms:W3CDTF">2020-04-22T13:30:49Z</dcterms:created>
  <dcterms:modified xsi:type="dcterms:W3CDTF">2020-04-23T11:01:20Z</dcterms:modified>
</cp:coreProperties>
</file>