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30"/>
  </p:notesMasterIdLst>
  <p:handoutMasterIdLst>
    <p:handoutMasterId r:id="rId31"/>
  </p:handoutMasterIdLst>
  <p:sldIdLst>
    <p:sldId id="479" r:id="rId2"/>
    <p:sldId id="477" r:id="rId3"/>
    <p:sldId id="478" r:id="rId4"/>
    <p:sldId id="443" r:id="rId5"/>
    <p:sldId id="444" r:id="rId6"/>
    <p:sldId id="396" r:id="rId7"/>
    <p:sldId id="474" r:id="rId8"/>
    <p:sldId id="403" r:id="rId9"/>
    <p:sldId id="397" r:id="rId10"/>
    <p:sldId id="409" r:id="rId11"/>
    <p:sldId id="417" r:id="rId12"/>
    <p:sldId id="480" r:id="rId13"/>
    <p:sldId id="420" r:id="rId14"/>
    <p:sldId id="422" r:id="rId15"/>
    <p:sldId id="438" r:id="rId16"/>
    <p:sldId id="470" r:id="rId17"/>
    <p:sldId id="481" r:id="rId18"/>
    <p:sldId id="482" r:id="rId19"/>
    <p:sldId id="483" r:id="rId20"/>
    <p:sldId id="484" r:id="rId21"/>
    <p:sldId id="485" r:id="rId22"/>
    <p:sldId id="447" r:id="rId23"/>
    <p:sldId id="465" r:id="rId24"/>
    <p:sldId id="460" r:id="rId25"/>
    <p:sldId id="453" r:id="rId26"/>
    <p:sldId id="475" r:id="rId27"/>
    <p:sldId id="476" r:id="rId28"/>
    <p:sldId id="454" r:id="rId29"/>
  </p:sldIdLst>
  <p:sldSz cx="9144000" cy="6858000" type="screen4x3"/>
  <p:notesSz cx="6781800" cy="9926638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CC"/>
    <a:srgbClr val="CCECFF"/>
    <a:srgbClr val="99CCFF"/>
    <a:srgbClr val="FFCCFF"/>
    <a:srgbClr val="003399"/>
    <a:srgbClr val="CC0000"/>
    <a:srgbClr val="0000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655" autoAdjust="0"/>
    <p:restoredTop sz="94660"/>
  </p:normalViewPr>
  <p:slideViewPr>
    <p:cSldViewPr>
      <p:cViewPr varScale="1">
        <p:scale>
          <a:sx n="46" d="100"/>
          <a:sy n="46" d="100"/>
        </p:scale>
        <p:origin x="-124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35" Type="http://schemas.openxmlformats.org/officeDocument/2006/relationships/tableStyles" Target="tableStyles.xml"/></Relationships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F3BA727-EF74-4BDB-A138-3346EC7E1EB1}" type="doc">
      <dgm:prSet loTypeId="urn:microsoft.com/office/officeart/2005/8/layout/hList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94468306-202F-412E-BC7A-944EFBF384BD}">
      <dgm:prSet phldrT="[Текст]" custT="1"/>
      <dgm:spPr>
        <a:solidFill>
          <a:srgbClr val="CCFFFF"/>
        </a:solidFill>
        <a:effectLst>
          <a:glow rad="139700">
            <a:schemeClr val="accent1">
              <a:satMod val="175000"/>
              <a:alpha val="40000"/>
            </a:schemeClr>
          </a:glow>
        </a:effectLst>
      </dgm:spPr>
      <dgm:t>
        <a:bodyPr/>
        <a:lstStyle/>
        <a:p>
          <a:r>
            <a:rPr lang="ru-RU" sz="1200" b="1" dirty="0" smtClean="0">
              <a:solidFill>
                <a:srgbClr val="003399"/>
              </a:solidFill>
              <a:latin typeface="Times New Roman" pitchFamily="18" charset="0"/>
              <a:cs typeface="Times New Roman" pitchFamily="18" charset="0"/>
            </a:rPr>
            <a:t>Федеральная целевая программа </a:t>
          </a:r>
          <a:r>
            <a:rPr lang="ru-RU" sz="12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«Русский язык</a:t>
          </a:r>
          <a:r>
            <a:rPr lang="ru-RU" sz="1200" b="1" dirty="0" smtClean="0">
              <a:solidFill>
                <a:srgbClr val="003399"/>
              </a:solidFill>
              <a:latin typeface="Times New Roman" pitchFamily="18" charset="0"/>
              <a:cs typeface="Times New Roman" pitchFamily="18" charset="0"/>
            </a:rPr>
            <a:t>» на 2011-2015 годы</a:t>
          </a:r>
          <a:endParaRPr lang="ru-RU" sz="1200" b="1" dirty="0">
            <a:solidFill>
              <a:srgbClr val="003399"/>
            </a:solidFill>
            <a:latin typeface="Times New Roman" pitchFamily="18" charset="0"/>
            <a:cs typeface="Times New Roman" pitchFamily="18" charset="0"/>
          </a:endParaRPr>
        </a:p>
      </dgm:t>
    </dgm:pt>
    <dgm:pt modelId="{71B9AB4C-640B-4C74-997E-E81F019B87E1}" type="parTrans" cxnId="{92444C97-2372-4ACF-8840-D782D7102EC1}">
      <dgm:prSet/>
      <dgm:spPr/>
      <dgm:t>
        <a:bodyPr/>
        <a:lstStyle/>
        <a:p>
          <a:endParaRPr lang="ru-RU"/>
        </a:p>
      </dgm:t>
    </dgm:pt>
    <dgm:pt modelId="{BBE5141C-1B29-4D6C-856B-6C9501D7D629}" type="sibTrans" cxnId="{92444C97-2372-4ACF-8840-D782D7102EC1}">
      <dgm:prSet/>
      <dgm:spPr/>
      <dgm:t>
        <a:bodyPr/>
        <a:lstStyle/>
        <a:p>
          <a:endParaRPr lang="ru-RU"/>
        </a:p>
      </dgm:t>
    </dgm:pt>
    <dgm:pt modelId="{33A3EE65-0B66-4B81-90F8-0A213494C109}">
      <dgm:prSet phldrT="[Текст]" custT="1"/>
      <dgm:spPr>
        <a:solidFill>
          <a:srgbClr val="CAE8EE"/>
        </a:solidFill>
        <a:effectLst>
          <a:glow rad="139700">
            <a:schemeClr val="accent4">
              <a:satMod val="175000"/>
              <a:alpha val="40000"/>
            </a:schemeClr>
          </a:glow>
        </a:effectLst>
      </dgm:spPr>
      <dgm:t>
        <a:bodyPr/>
        <a:lstStyle/>
        <a:p>
          <a:r>
            <a:rPr lang="ru-RU" sz="1200" b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Приоритетный национальный </a:t>
          </a:r>
          <a:r>
            <a:rPr lang="ru-RU" sz="12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проект «Образование</a:t>
          </a:r>
          <a:r>
            <a:rPr lang="ru-RU" sz="1200" b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»</a:t>
          </a:r>
          <a:endParaRPr lang="ru-RU" sz="1200" b="1" dirty="0">
            <a:solidFill>
              <a:srgbClr val="0070C0"/>
            </a:solidFill>
            <a:latin typeface="Times New Roman" pitchFamily="18" charset="0"/>
            <a:cs typeface="Times New Roman" pitchFamily="18" charset="0"/>
          </a:endParaRPr>
        </a:p>
      </dgm:t>
    </dgm:pt>
    <dgm:pt modelId="{5A7EC92E-2FB8-46BF-A3A0-668CCDA8AF67}" type="parTrans" cxnId="{F2F79885-F3A3-42BF-934F-EDC3E9210B20}">
      <dgm:prSet/>
      <dgm:spPr/>
      <dgm:t>
        <a:bodyPr/>
        <a:lstStyle/>
        <a:p>
          <a:endParaRPr lang="ru-RU"/>
        </a:p>
      </dgm:t>
    </dgm:pt>
    <dgm:pt modelId="{4FB3E9F5-E570-49C1-BFD0-300619B09B82}" type="sibTrans" cxnId="{F2F79885-F3A3-42BF-934F-EDC3E9210B20}">
      <dgm:prSet/>
      <dgm:spPr/>
      <dgm:t>
        <a:bodyPr/>
        <a:lstStyle/>
        <a:p>
          <a:endParaRPr lang="ru-RU"/>
        </a:p>
      </dgm:t>
    </dgm:pt>
    <dgm:pt modelId="{97A20620-EED2-4119-A439-1671BD7E530F}">
      <dgm:prSet custT="1"/>
      <dgm:spPr>
        <a:solidFill>
          <a:srgbClr val="CAE8EE"/>
        </a:solidFill>
        <a:effectLst>
          <a:glow rad="139700">
            <a:schemeClr val="accent2">
              <a:satMod val="175000"/>
              <a:alpha val="40000"/>
            </a:schemeClr>
          </a:glow>
        </a:effectLst>
      </dgm:spPr>
      <dgm:t>
        <a:bodyPr/>
        <a:lstStyle/>
        <a:p>
          <a:r>
            <a:rPr lang="ru-RU" sz="1200" b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Федеральная целевая программа </a:t>
          </a:r>
          <a:r>
            <a:rPr lang="ru-RU" sz="12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развития образования </a:t>
          </a:r>
          <a:r>
            <a:rPr lang="ru-RU" sz="1200" b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на 2011-2015 годы</a:t>
          </a:r>
          <a:endParaRPr lang="ru-RU" sz="1200" b="1" dirty="0">
            <a:solidFill>
              <a:srgbClr val="0070C0"/>
            </a:solidFill>
            <a:latin typeface="Times New Roman" pitchFamily="18" charset="0"/>
            <a:cs typeface="Times New Roman" pitchFamily="18" charset="0"/>
          </a:endParaRPr>
        </a:p>
      </dgm:t>
    </dgm:pt>
    <dgm:pt modelId="{F4D8C313-F367-4B66-96A4-54586334F614}" type="parTrans" cxnId="{926E3359-B3AC-41FE-BB80-3673FE33ADC4}">
      <dgm:prSet/>
      <dgm:spPr/>
      <dgm:t>
        <a:bodyPr/>
        <a:lstStyle/>
        <a:p>
          <a:endParaRPr lang="ru-RU"/>
        </a:p>
      </dgm:t>
    </dgm:pt>
    <dgm:pt modelId="{16718FBB-C034-4989-824E-B9AB64994D81}" type="sibTrans" cxnId="{926E3359-B3AC-41FE-BB80-3673FE33ADC4}">
      <dgm:prSet/>
      <dgm:spPr/>
      <dgm:t>
        <a:bodyPr/>
        <a:lstStyle/>
        <a:p>
          <a:endParaRPr lang="ru-RU"/>
        </a:p>
      </dgm:t>
    </dgm:pt>
    <dgm:pt modelId="{22C1E98D-209C-4CB4-BF3E-00A229D6DBAF}">
      <dgm:prSet custT="1"/>
      <dgm:spPr>
        <a:solidFill>
          <a:srgbClr val="CCFFFF"/>
        </a:solidFill>
        <a:effectLst>
          <a:glow rad="139700">
            <a:schemeClr val="accent5">
              <a:satMod val="175000"/>
              <a:alpha val="40000"/>
            </a:schemeClr>
          </a:glow>
        </a:effectLst>
      </dgm:spPr>
      <dgm:t>
        <a:bodyPr/>
        <a:lstStyle/>
        <a:p>
          <a:r>
            <a:rPr lang="ru-RU" sz="1200" b="1" dirty="0" smtClean="0">
              <a:solidFill>
                <a:srgbClr val="003399"/>
              </a:solidFill>
              <a:latin typeface="Times New Roman" pitchFamily="18" charset="0"/>
              <a:cs typeface="Times New Roman" pitchFamily="18" charset="0"/>
            </a:rPr>
            <a:t>Федеральная целевая программа </a:t>
          </a:r>
          <a:r>
            <a:rPr lang="ru-RU" sz="12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«Научные и научно-педагогические кадры инновационной России» на 2009-2013 годы»</a:t>
          </a:r>
          <a:endParaRPr lang="ru-RU" sz="1200" b="1" dirty="0">
            <a:solidFill>
              <a:srgbClr val="FF0000"/>
            </a:solidFill>
            <a:latin typeface="Times New Roman" pitchFamily="18" charset="0"/>
            <a:cs typeface="Times New Roman" pitchFamily="18" charset="0"/>
          </a:endParaRPr>
        </a:p>
      </dgm:t>
    </dgm:pt>
    <dgm:pt modelId="{A1AA4671-411F-4ADA-AFB6-CDEF476B81AD}" type="parTrans" cxnId="{3808C721-195C-4CC8-8732-178C5131B898}">
      <dgm:prSet/>
      <dgm:spPr/>
      <dgm:t>
        <a:bodyPr/>
        <a:lstStyle/>
        <a:p>
          <a:endParaRPr lang="ru-RU"/>
        </a:p>
      </dgm:t>
    </dgm:pt>
    <dgm:pt modelId="{8DE369ED-B9CD-451B-8BAC-F102FE2F3030}" type="sibTrans" cxnId="{3808C721-195C-4CC8-8732-178C5131B898}">
      <dgm:prSet/>
      <dgm:spPr/>
      <dgm:t>
        <a:bodyPr/>
        <a:lstStyle/>
        <a:p>
          <a:endParaRPr lang="ru-RU"/>
        </a:p>
      </dgm:t>
    </dgm:pt>
    <dgm:pt modelId="{9E42A92E-5434-4883-AA23-7FBFB4304ADC}">
      <dgm:prSet phldrT="[Текст]" custT="1"/>
      <dgm:spPr>
        <a:solidFill>
          <a:srgbClr val="CCFFFF"/>
        </a:solidFill>
        <a:effectLst>
          <a:glow rad="139700">
            <a:schemeClr val="accent5">
              <a:satMod val="175000"/>
              <a:alpha val="40000"/>
            </a:schemeClr>
          </a:glow>
        </a:effectLst>
      </dgm:spPr>
      <dgm:t>
        <a:bodyPr/>
        <a:lstStyle/>
        <a:p>
          <a:r>
            <a:rPr lang="ru-RU" sz="1200" b="1" dirty="0" smtClean="0">
              <a:solidFill>
                <a:srgbClr val="003399"/>
              </a:solidFill>
              <a:latin typeface="Times New Roman" pitchFamily="18" charset="0"/>
              <a:cs typeface="Times New Roman" pitchFamily="18" charset="0"/>
            </a:rPr>
            <a:t>Инициатива </a:t>
          </a:r>
          <a:r>
            <a:rPr lang="ru-RU" sz="12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«Наша новая школа»</a:t>
          </a:r>
          <a:endParaRPr lang="ru-RU" sz="1200" b="1" dirty="0">
            <a:solidFill>
              <a:srgbClr val="FF0000"/>
            </a:solidFill>
            <a:latin typeface="Times New Roman" pitchFamily="18" charset="0"/>
            <a:cs typeface="Times New Roman" pitchFamily="18" charset="0"/>
          </a:endParaRPr>
        </a:p>
      </dgm:t>
    </dgm:pt>
    <dgm:pt modelId="{58224F42-C69D-4541-AF0C-09C22637FE64}" type="parTrans" cxnId="{FEC23D09-F4DF-4C1D-94F5-2F0060B4B122}">
      <dgm:prSet/>
      <dgm:spPr/>
      <dgm:t>
        <a:bodyPr/>
        <a:lstStyle/>
        <a:p>
          <a:endParaRPr lang="ru-RU"/>
        </a:p>
      </dgm:t>
    </dgm:pt>
    <dgm:pt modelId="{781BFCED-13AD-498C-A3E8-8820FB610D50}" type="sibTrans" cxnId="{FEC23D09-F4DF-4C1D-94F5-2F0060B4B122}">
      <dgm:prSet/>
      <dgm:spPr/>
      <dgm:t>
        <a:bodyPr/>
        <a:lstStyle/>
        <a:p>
          <a:endParaRPr lang="ru-RU"/>
        </a:p>
      </dgm:t>
    </dgm:pt>
    <dgm:pt modelId="{8CEEA426-A7EC-46DB-A84C-0BFFE7B9DB03}">
      <dgm:prSet phldrT="[Текст]" custT="1"/>
      <dgm:spPr>
        <a:solidFill>
          <a:srgbClr val="CAE8EE"/>
        </a:solidFill>
        <a:effectLst>
          <a:glow rad="101600">
            <a:schemeClr val="accent1">
              <a:satMod val="175000"/>
              <a:alpha val="40000"/>
            </a:schemeClr>
          </a:glow>
        </a:effectLst>
      </dgm:spPr>
      <dgm:t>
        <a:bodyPr/>
        <a:lstStyle/>
        <a:p>
          <a:r>
            <a:rPr lang="ru-RU" sz="12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Модернизация </a:t>
          </a:r>
          <a:r>
            <a:rPr lang="ru-RU" sz="1200" b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региональный </a:t>
          </a:r>
          <a:r>
            <a:rPr lang="ru-RU" sz="12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систем образования</a:t>
          </a:r>
          <a:endParaRPr lang="ru-RU" sz="1200" b="1" dirty="0">
            <a:solidFill>
              <a:srgbClr val="FF0000"/>
            </a:solidFill>
            <a:latin typeface="Times New Roman" pitchFamily="18" charset="0"/>
            <a:cs typeface="Times New Roman" pitchFamily="18" charset="0"/>
          </a:endParaRPr>
        </a:p>
      </dgm:t>
    </dgm:pt>
    <dgm:pt modelId="{74919438-5AE5-475B-84EC-64D3348C783C}" type="parTrans" cxnId="{AB9B62DE-1532-483A-83D4-47CC420844E2}">
      <dgm:prSet/>
      <dgm:spPr/>
      <dgm:t>
        <a:bodyPr/>
        <a:lstStyle/>
        <a:p>
          <a:endParaRPr lang="ru-RU"/>
        </a:p>
      </dgm:t>
    </dgm:pt>
    <dgm:pt modelId="{B84AB91B-0A62-411C-B2E0-7C8E048A5689}" type="sibTrans" cxnId="{AB9B62DE-1532-483A-83D4-47CC420844E2}">
      <dgm:prSet/>
      <dgm:spPr/>
      <dgm:t>
        <a:bodyPr/>
        <a:lstStyle/>
        <a:p>
          <a:endParaRPr lang="ru-RU"/>
        </a:p>
      </dgm:t>
    </dgm:pt>
    <dgm:pt modelId="{2C91A79F-D42C-47BB-9EED-E26F34BD598B}">
      <dgm:prSet phldrT="[Текст]" custT="1"/>
      <dgm:spPr>
        <a:blipFill rotWithShape="0">
          <a:blip xmlns:r="http://schemas.openxmlformats.org/officeDocument/2006/relationships" r:embed="rId1"/>
          <a:stretch>
            <a:fillRect/>
          </a:stretch>
        </a:blipFill>
        <a:effectLst>
          <a:glow rad="139700">
            <a:schemeClr val="accent6">
              <a:satMod val="175000"/>
              <a:alpha val="40000"/>
            </a:schemeClr>
          </a:glow>
        </a:effectLst>
        <a:scene3d>
          <a:camera prst="orthographicFront"/>
          <a:lightRig rig="threePt" dir="t"/>
        </a:scene3d>
        <a:sp3d contourW="12700">
          <a:contourClr>
            <a:srgbClr val="CCFFFF"/>
          </a:contourClr>
        </a:sp3d>
      </dgm:spPr>
      <dgm:t>
        <a:bodyPr/>
        <a:lstStyle/>
        <a:p>
          <a:pPr defTabSz="8890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ru-RU" sz="20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           </a:t>
          </a:r>
        </a:p>
        <a:p>
          <a:pPr algn="ctr" defTabSz="8890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ru-RU" sz="2000" b="1" dirty="0" smtClean="0">
              <a:solidFill>
                <a:srgbClr val="FF0000"/>
              </a:solidFill>
              <a:latin typeface="+mn-lt"/>
              <a:cs typeface="Times New Roman" pitchFamily="18" charset="0"/>
            </a:rPr>
            <a:t>Государственная программа </a:t>
          </a:r>
        </a:p>
        <a:p>
          <a:pPr algn="ctr" defTabSz="8890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ru-RU" sz="2000" b="1" dirty="0" smtClean="0">
              <a:solidFill>
                <a:srgbClr val="FF0000"/>
              </a:solidFill>
              <a:latin typeface="+mn-lt"/>
              <a:cs typeface="Times New Roman" pitchFamily="18" charset="0"/>
            </a:rPr>
            <a:t>             «Развитие образования»</a:t>
          </a:r>
          <a:endParaRPr lang="ru-RU" sz="2000" dirty="0" smtClean="0">
            <a:solidFill>
              <a:srgbClr val="FF0000"/>
            </a:solidFill>
            <a:latin typeface="+mn-lt"/>
            <a:cs typeface="Times New Roman" pitchFamily="18" charset="0"/>
          </a:endParaRPr>
        </a:p>
        <a:p>
          <a:pPr defTabSz="8890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endParaRPr lang="ru-RU" sz="2000" dirty="0">
            <a:solidFill>
              <a:srgbClr val="FF0000"/>
            </a:solidFill>
            <a:latin typeface="Times New Roman" pitchFamily="18" charset="0"/>
            <a:cs typeface="Times New Roman" pitchFamily="18" charset="0"/>
          </a:endParaRPr>
        </a:p>
      </dgm:t>
    </dgm:pt>
    <dgm:pt modelId="{BB4BD293-B620-463E-918C-18CC01FC6542}" type="sibTrans" cxnId="{0E7D4552-A115-4BF4-A078-4362F2437129}">
      <dgm:prSet/>
      <dgm:spPr/>
      <dgm:t>
        <a:bodyPr/>
        <a:lstStyle/>
        <a:p>
          <a:endParaRPr lang="ru-RU"/>
        </a:p>
      </dgm:t>
    </dgm:pt>
    <dgm:pt modelId="{CFF36AD5-0164-4BD2-9E36-D14FF7B5BAF7}" type="parTrans" cxnId="{0E7D4552-A115-4BF4-A078-4362F2437129}">
      <dgm:prSet/>
      <dgm:spPr/>
      <dgm:t>
        <a:bodyPr/>
        <a:lstStyle/>
        <a:p>
          <a:endParaRPr lang="ru-RU"/>
        </a:p>
      </dgm:t>
    </dgm:pt>
    <dgm:pt modelId="{B923AB03-BD01-42B3-B2DC-47279A76FD74}" type="pres">
      <dgm:prSet presAssocID="{4F3BA727-EF74-4BDB-A138-3346EC7E1EB1}" presName="composite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6B917E7C-0486-45FD-B543-9FBC03FCB72B}" type="pres">
      <dgm:prSet presAssocID="{2C91A79F-D42C-47BB-9EED-E26F34BD598B}" presName="roof" presStyleLbl="dkBgShp" presStyleIdx="0" presStyleCnt="2" custScaleY="52021" custLinFactNeighborX="-11" custLinFactNeighborY="-15853"/>
      <dgm:spPr/>
      <dgm:t>
        <a:bodyPr/>
        <a:lstStyle/>
        <a:p>
          <a:endParaRPr lang="ru-RU"/>
        </a:p>
      </dgm:t>
    </dgm:pt>
    <dgm:pt modelId="{992E695A-3A1E-4D5C-901B-DFA01B479E74}" type="pres">
      <dgm:prSet presAssocID="{2C91A79F-D42C-47BB-9EED-E26F34BD598B}" presName="pillars" presStyleCnt="0"/>
      <dgm:spPr/>
    </dgm:pt>
    <dgm:pt modelId="{B7D23651-546B-4F93-B941-A0E127152BEC}" type="pres">
      <dgm:prSet presAssocID="{2C91A79F-D42C-47BB-9EED-E26F34BD598B}" presName="pillar1" presStyleLbl="node1" presStyleIdx="0" presStyleCnt="6" custLinFactNeighborX="1019" custLinFactNeighborY="1859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3ED0C05-8826-4CB5-AA9D-BA95ABB720C4}" type="pres">
      <dgm:prSet presAssocID="{97A20620-EED2-4119-A439-1671BD7E530F}" presName="pillarX" presStyleLbl="node1" presStyleIdx="1" presStyleCnt="6" custScaleY="111783" custLinFactNeighborX="1729" custLinFactNeighborY="1003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C99891A-EA41-4AE6-B00A-1D430446C059}" type="pres">
      <dgm:prSet presAssocID="{94468306-202F-412E-BC7A-944EFBF384BD}" presName="pillarX" presStyleLbl="node1" presStyleIdx="2" presStyleCnt="6" custAng="0" custScaleY="111051" custLinFactNeighborX="-279" custLinFactNeighborY="1039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95540A5-391E-41E0-9777-F8D2B38D1D49}" type="pres">
      <dgm:prSet presAssocID="{33A3EE65-0B66-4B81-90F8-0A213494C109}" presName="pillarX" presStyleLbl="node1" presStyleIdx="3" presStyleCnt="6" custScaleY="108984" custLinFactNeighborX="-4854" custLinFactNeighborY="1259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4BE353B-4C33-48E0-B974-CC64A671B8F1}" type="pres">
      <dgm:prSet presAssocID="{9E42A92E-5434-4883-AA23-7FBFB4304ADC}" presName="pillarX" presStyleLbl="node1" presStyleIdx="4" presStyleCnt="6" custScaleY="107835" custLinFactNeighborX="-9620" custLinFactNeighborY="1200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7F6EAED-F1D8-4596-83F0-E8329638F048}" type="pres">
      <dgm:prSet presAssocID="{8CEEA426-A7EC-46DB-A84C-0BFFE7B9DB03}" presName="pillarX" presStyleLbl="node1" presStyleIdx="5" presStyleCnt="6" custScaleY="113389" custLinFactNeighborX="-6765" custLinFactNeighborY="922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E6E4EC5-5A21-4054-A830-2B6915F8654D}" type="pres">
      <dgm:prSet presAssocID="{2C91A79F-D42C-47BB-9EED-E26F34BD598B}" presName="base" presStyleLbl="dkBgShp" presStyleIdx="1" presStyleCnt="2" custFlipVert="1" custScaleY="16452" custLinFactY="1539" custLinFactNeighborY="100000"/>
      <dgm:spPr/>
      <dgm:t>
        <a:bodyPr/>
        <a:lstStyle/>
        <a:p>
          <a:endParaRPr lang="ru-RU"/>
        </a:p>
      </dgm:t>
    </dgm:pt>
  </dgm:ptLst>
  <dgm:cxnLst>
    <dgm:cxn modelId="{8C2FEE7C-1909-47CD-8639-7509992F2A97}" type="presOf" srcId="{97A20620-EED2-4119-A439-1671BD7E530F}" destId="{03ED0C05-8826-4CB5-AA9D-BA95ABB720C4}" srcOrd="0" destOrd="0" presId="urn:microsoft.com/office/officeart/2005/8/layout/hList3"/>
    <dgm:cxn modelId="{3808C721-195C-4CC8-8732-178C5131B898}" srcId="{2C91A79F-D42C-47BB-9EED-E26F34BD598B}" destId="{22C1E98D-209C-4CB4-BF3E-00A229D6DBAF}" srcOrd="0" destOrd="0" parTransId="{A1AA4671-411F-4ADA-AFB6-CDEF476B81AD}" sibTransId="{8DE369ED-B9CD-451B-8BAC-F102FE2F3030}"/>
    <dgm:cxn modelId="{F2F79885-F3A3-42BF-934F-EDC3E9210B20}" srcId="{2C91A79F-D42C-47BB-9EED-E26F34BD598B}" destId="{33A3EE65-0B66-4B81-90F8-0A213494C109}" srcOrd="3" destOrd="0" parTransId="{5A7EC92E-2FB8-46BF-A3A0-668CCDA8AF67}" sibTransId="{4FB3E9F5-E570-49C1-BFD0-300619B09B82}"/>
    <dgm:cxn modelId="{FEC23D09-F4DF-4C1D-94F5-2F0060B4B122}" srcId="{2C91A79F-D42C-47BB-9EED-E26F34BD598B}" destId="{9E42A92E-5434-4883-AA23-7FBFB4304ADC}" srcOrd="4" destOrd="0" parTransId="{58224F42-C69D-4541-AF0C-09C22637FE64}" sibTransId="{781BFCED-13AD-498C-A3E8-8820FB610D50}"/>
    <dgm:cxn modelId="{DBCDE299-0B91-4207-B7E8-9F38AD295C73}" type="presOf" srcId="{8CEEA426-A7EC-46DB-A84C-0BFFE7B9DB03}" destId="{77F6EAED-F1D8-4596-83F0-E8329638F048}" srcOrd="0" destOrd="0" presId="urn:microsoft.com/office/officeart/2005/8/layout/hList3"/>
    <dgm:cxn modelId="{92444C97-2372-4ACF-8840-D782D7102EC1}" srcId="{2C91A79F-D42C-47BB-9EED-E26F34BD598B}" destId="{94468306-202F-412E-BC7A-944EFBF384BD}" srcOrd="2" destOrd="0" parTransId="{71B9AB4C-640B-4C74-997E-E81F019B87E1}" sibTransId="{BBE5141C-1B29-4D6C-856B-6C9501D7D629}"/>
    <dgm:cxn modelId="{323E207B-9F73-4EB3-8BE9-003243918899}" type="presOf" srcId="{4F3BA727-EF74-4BDB-A138-3346EC7E1EB1}" destId="{B923AB03-BD01-42B3-B2DC-47279A76FD74}" srcOrd="0" destOrd="0" presId="urn:microsoft.com/office/officeart/2005/8/layout/hList3"/>
    <dgm:cxn modelId="{754B8974-B285-401A-A889-F033D2F828DA}" type="presOf" srcId="{22C1E98D-209C-4CB4-BF3E-00A229D6DBAF}" destId="{B7D23651-546B-4F93-B941-A0E127152BEC}" srcOrd="0" destOrd="0" presId="urn:microsoft.com/office/officeart/2005/8/layout/hList3"/>
    <dgm:cxn modelId="{F0B3F166-7A14-4A66-9416-04932ECA7CEC}" type="presOf" srcId="{2C91A79F-D42C-47BB-9EED-E26F34BD598B}" destId="{6B917E7C-0486-45FD-B543-9FBC03FCB72B}" srcOrd="0" destOrd="0" presId="urn:microsoft.com/office/officeart/2005/8/layout/hList3"/>
    <dgm:cxn modelId="{6A4E32EA-DCC8-4206-9727-B75341F432D4}" type="presOf" srcId="{9E42A92E-5434-4883-AA23-7FBFB4304ADC}" destId="{A4BE353B-4C33-48E0-B974-CC64A671B8F1}" srcOrd="0" destOrd="0" presId="urn:microsoft.com/office/officeart/2005/8/layout/hList3"/>
    <dgm:cxn modelId="{2997E60D-272D-4B4B-A3CC-06B876514D80}" type="presOf" srcId="{94468306-202F-412E-BC7A-944EFBF384BD}" destId="{FC99891A-EA41-4AE6-B00A-1D430446C059}" srcOrd="0" destOrd="0" presId="urn:microsoft.com/office/officeart/2005/8/layout/hList3"/>
    <dgm:cxn modelId="{AB9B62DE-1532-483A-83D4-47CC420844E2}" srcId="{2C91A79F-D42C-47BB-9EED-E26F34BD598B}" destId="{8CEEA426-A7EC-46DB-A84C-0BFFE7B9DB03}" srcOrd="5" destOrd="0" parTransId="{74919438-5AE5-475B-84EC-64D3348C783C}" sibTransId="{B84AB91B-0A62-411C-B2E0-7C8E048A5689}"/>
    <dgm:cxn modelId="{0E7D4552-A115-4BF4-A078-4362F2437129}" srcId="{4F3BA727-EF74-4BDB-A138-3346EC7E1EB1}" destId="{2C91A79F-D42C-47BB-9EED-E26F34BD598B}" srcOrd="0" destOrd="0" parTransId="{CFF36AD5-0164-4BD2-9E36-D14FF7B5BAF7}" sibTransId="{BB4BD293-B620-463E-918C-18CC01FC6542}"/>
    <dgm:cxn modelId="{EFCEC363-3086-4E0B-88F9-DDD2E1E4E162}" type="presOf" srcId="{33A3EE65-0B66-4B81-90F8-0A213494C109}" destId="{795540A5-391E-41E0-9777-F8D2B38D1D49}" srcOrd="0" destOrd="0" presId="urn:microsoft.com/office/officeart/2005/8/layout/hList3"/>
    <dgm:cxn modelId="{926E3359-B3AC-41FE-BB80-3673FE33ADC4}" srcId="{2C91A79F-D42C-47BB-9EED-E26F34BD598B}" destId="{97A20620-EED2-4119-A439-1671BD7E530F}" srcOrd="1" destOrd="0" parTransId="{F4D8C313-F367-4B66-96A4-54586334F614}" sibTransId="{16718FBB-C034-4989-824E-B9AB64994D81}"/>
    <dgm:cxn modelId="{010DBC1C-A7D7-43BE-A2F8-96501A9AD7C9}" type="presParOf" srcId="{B923AB03-BD01-42B3-B2DC-47279A76FD74}" destId="{6B917E7C-0486-45FD-B543-9FBC03FCB72B}" srcOrd="0" destOrd="0" presId="urn:microsoft.com/office/officeart/2005/8/layout/hList3"/>
    <dgm:cxn modelId="{6B2E97D0-C1CD-4B53-BFEA-D297DF7420E0}" type="presParOf" srcId="{B923AB03-BD01-42B3-B2DC-47279A76FD74}" destId="{992E695A-3A1E-4D5C-901B-DFA01B479E74}" srcOrd="1" destOrd="0" presId="urn:microsoft.com/office/officeart/2005/8/layout/hList3"/>
    <dgm:cxn modelId="{F7FE2359-72EE-4717-A4F8-7989E01BBFE0}" type="presParOf" srcId="{992E695A-3A1E-4D5C-901B-DFA01B479E74}" destId="{B7D23651-546B-4F93-B941-A0E127152BEC}" srcOrd="0" destOrd="0" presId="urn:microsoft.com/office/officeart/2005/8/layout/hList3"/>
    <dgm:cxn modelId="{5E07456E-4B01-45E0-AD9B-54F16F1B8B19}" type="presParOf" srcId="{992E695A-3A1E-4D5C-901B-DFA01B479E74}" destId="{03ED0C05-8826-4CB5-AA9D-BA95ABB720C4}" srcOrd="1" destOrd="0" presId="urn:microsoft.com/office/officeart/2005/8/layout/hList3"/>
    <dgm:cxn modelId="{035081A6-D7B9-4254-9836-914E6335F9B8}" type="presParOf" srcId="{992E695A-3A1E-4D5C-901B-DFA01B479E74}" destId="{FC99891A-EA41-4AE6-B00A-1D430446C059}" srcOrd="2" destOrd="0" presId="urn:microsoft.com/office/officeart/2005/8/layout/hList3"/>
    <dgm:cxn modelId="{CED19F83-838E-4ED0-BA01-6EAFF1CCB5BF}" type="presParOf" srcId="{992E695A-3A1E-4D5C-901B-DFA01B479E74}" destId="{795540A5-391E-41E0-9777-F8D2B38D1D49}" srcOrd="3" destOrd="0" presId="urn:microsoft.com/office/officeart/2005/8/layout/hList3"/>
    <dgm:cxn modelId="{5E58CFFA-F29F-44EC-BBFB-B22A25F9BF4B}" type="presParOf" srcId="{992E695A-3A1E-4D5C-901B-DFA01B479E74}" destId="{A4BE353B-4C33-48E0-B974-CC64A671B8F1}" srcOrd="4" destOrd="0" presId="urn:microsoft.com/office/officeart/2005/8/layout/hList3"/>
    <dgm:cxn modelId="{46CAFFFD-6349-4524-B5CE-7AA784F64D12}" type="presParOf" srcId="{992E695A-3A1E-4D5C-901B-DFA01B479E74}" destId="{77F6EAED-F1D8-4596-83F0-E8329638F048}" srcOrd="5" destOrd="0" presId="urn:microsoft.com/office/officeart/2005/8/layout/hList3"/>
    <dgm:cxn modelId="{DCF02165-09B6-45CC-8D1C-CA26F4C1CCB6}" type="presParOf" srcId="{B923AB03-BD01-42B3-B2DC-47279A76FD74}" destId="{3E6E4EC5-5A21-4054-A830-2B6915F8654D}" srcOrd="2" destOrd="0" presId="urn:microsoft.com/office/officeart/2005/8/layout/hList3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6B917E7C-0486-45FD-B543-9FBC03FCB72B}">
      <dsp:nvSpPr>
        <dsp:cNvPr id="0" name=""/>
        <dsp:cNvSpPr/>
      </dsp:nvSpPr>
      <dsp:spPr>
        <a:xfrm>
          <a:off x="0" y="14154"/>
          <a:ext cx="8381994" cy="944982"/>
        </a:xfrm>
        <a:prstGeom prst="rect">
          <a:avLst/>
        </a:prstGeom>
        <a:blipFill rotWithShape="0">
          <a:blip xmlns:r="http://schemas.openxmlformats.org/officeDocument/2006/relationships" r:embed="rId1"/>
          <a:stretch>
            <a:fillRect/>
          </a:stretch>
        </a:blipFill>
        <a:ln>
          <a:noFill/>
        </a:ln>
        <a:effectLst>
          <a:glow rad="139700">
            <a:schemeClr val="accent6">
              <a:satMod val="175000"/>
              <a:alpha val="40000"/>
            </a:schemeClr>
          </a:glow>
        </a:effectLst>
        <a:scene3d>
          <a:camera prst="orthographicFront"/>
          <a:lightRig rig="threePt" dir="t"/>
        </a:scene3d>
        <a:sp3d contourW="12700">
          <a:contourClr>
            <a:srgbClr val="CCFFFF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defTabSz="8890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ru-RU" sz="2000" b="1" kern="12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           </a:t>
          </a:r>
        </a:p>
        <a:p>
          <a:pPr lvl="0" algn="ctr" defTabSz="8890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ru-RU" sz="2000" b="1" kern="1200" dirty="0" smtClean="0">
              <a:solidFill>
                <a:srgbClr val="FF0000"/>
              </a:solidFill>
              <a:latin typeface="+mn-lt"/>
              <a:cs typeface="Times New Roman" pitchFamily="18" charset="0"/>
            </a:rPr>
            <a:t>Государственная программа </a:t>
          </a:r>
        </a:p>
        <a:p>
          <a:pPr lvl="0" algn="ctr" defTabSz="8890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ru-RU" sz="2000" b="1" kern="1200" dirty="0" smtClean="0">
              <a:solidFill>
                <a:srgbClr val="FF0000"/>
              </a:solidFill>
              <a:latin typeface="+mn-lt"/>
              <a:cs typeface="Times New Roman" pitchFamily="18" charset="0"/>
            </a:rPr>
            <a:t>             «Развитие образования»</a:t>
          </a:r>
          <a:endParaRPr lang="ru-RU" sz="2000" kern="1200" dirty="0" smtClean="0">
            <a:solidFill>
              <a:srgbClr val="FF0000"/>
            </a:solidFill>
            <a:latin typeface="+mn-lt"/>
            <a:cs typeface="Times New Roman" pitchFamily="18" charset="0"/>
          </a:endParaRPr>
        </a:p>
        <a:p>
          <a:pPr lvl="0" defTabSz="8890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endParaRPr lang="ru-RU" sz="2000" kern="1200" dirty="0">
            <a:solidFill>
              <a:srgbClr val="FF0000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0" y="14154"/>
        <a:ext cx="8381994" cy="944982"/>
      </dsp:txXfrm>
    </dsp:sp>
    <dsp:sp modelId="{B7D23651-546B-4F93-B941-A0E127152BEC}">
      <dsp:nvSpPr>
        <dsp:cNvPr id="0" name=""/>
        <dsp:cNvSpPr/>
      </dsp:nvSpPr>
      <dsp:spPr>
        <a:xfrm>
          <a:off x="18314" y="2240400"/>
          <a:ext cx="1395634" cy="3814736"/>
        </a:xfrm>
        <a:prstGeom prst="rect">
          <a:avLst/>
        </a:prstGeom>
        <a:solidFill>
          <a:srgbClr val="CCFFFF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glow rad="139700">
            <a:schemeClr val="accent5">
              <a:satMod val="175000"/>
              <a:alpha val="40000"/>
            </a:schemeClr>
          </a:glow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b="1" kern="1200" dirty="0" smtClean="0">
              <a:solidFill>
                <a:srgbClr val="003399"/>
              </a:solidFill>
              <a:latin typeface="Times New Roman" pitchFamily="18" charset="0"/>
              <a:cs typeface="Times New Roman" pitchFamily="18" charset="0"/>
            </a:rPr>
            <a:t>Федеральная целевая программа </a:t>
          </a:r>
          <a:r>
            <a:rPr lang="ru-RU" sz="1200" b="1" kern="12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«Научные и научно-педагогические кадры инновационной России» на 2009-2013 годы»</a:t>
          </a:r>
          <a:endParaRPr lang="ru-RU" sz="1200" b="1" kern="1200" dirty="0">
            <a:solidFill>
              <a:srgbClr val="FF0000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18314" y="2240400"/>
        <a:ext cx="1395634" cy="3814736"/>
      </dsp:txXfrm>
    </dsp:sp>
    <dsp:sp modelId="{03ED0C05-8826-4CB5-AA9D-BA95ABB720C4}">
      <dsp:nvSpPr>
        <dsp:cNvPr id="0" name=""/>
        <dsp:cNvSpPr/>
      </dsp:nvSpPr>
      <dsp:spPr>
        <a:xfrm>
          <a:off x="1423858" y="1790910"/>
          <a:ext cx="1395634" cy="4264226"/>
        </a:xfrm>
        <a:prstGeom prst="rect">
          <a:avLst/>
        </a:prstGeom>
        <a:solidFill>
          <a:srgbClr val="CAE8EE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glow rad="139700">
            <a:schemeClr val="accent2">
              <a:satMod val="175000"/>
              <a:alpha val="40000"/>
            </a:schemeClr>
          </a:glow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b="1" kern="120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Федеральная целевая программа </a:t>
          </a:r>
          <a:r>
            <a:rPr lang="ru-RU" sz="1200" b="1" kern="12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развития образования </a:t>
          </a:r>
          <a:r>
            <a:rPr lang="ru-RU" sz="1200" b="1" kern="120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на 2011-2015 годы</a:t>
          </a:r>
          <a:endParaRPr lang="ru-RU" sz="1200" b="1" kern="1200" dirty="0">
            <a:solidFill>
              <a:srgbClr val="0070C0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1423858" y="1790910"/>
        <a:ext cx="1395634" cy="4264226"/>
      </dsp:txXfrm>
    </dsp:sp>
    <dsp:sp modelId="{FC99891A-EA41-4AE6-B00A-1D430446C059}">
      <dsp:nvSpPr>
        <dsp:cNvPr id="0" name=""/>
        <dsp:cNvSpPr/>
      </dsp:nvSpPr>
      <dsp:spPr>
        <a:xfrm>
          <a:off x="2791468" y="1818834"/>
          <a:ext cx="1395634" cy="4236302"/>
        </a:xfrm>
        <a:prstGeom prst="rect">
          <a:avLst/>
        </a:prstGeom>
        <a:solidFill>
          <a:srgbClr val="CCFFFF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glow rad="139700">
            <a:schemeClr val="accent1">
              <a:satMod val="175000"/>
              <a:alpha val="40000"/>
            </a:schemeClr>
          </a:glow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b="1" kern="1200" dirty="0" smtClean="0">
              <a:solidFill>
                <a:srgbClr val="003399"/>
              </a:solidFill>
              <a:latin typeface="Times New Roman" pitchFamily="18" charset="0"/>
              <a:cs typeface="Times New Roman" pitchFamily="18" charset="0"/>
            </a:rPr>
            <a:t>Федеральная целевая программа </a:t>
          </a:r>
          <a:r>
            <a:rPr lang="ru-RU" sz="1200" b="1" kern="12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«Русский язык</a:t>
          </a:r>
          <a:r>
            <a:rPr lang="ru-RU" sz="1200" b="1" kern="1200" dirty="0" smtClean="0">
              <a:solidFill>
                <a:srgbClr val="003399"/>
              </a:solidFill>
              <a:latin typeface="Times New Roman" pitchFamily="18" charset="0"/>
              <a:cs typeface="Times New Roman" pitchFamily="18" charset="0"/>
            </a:rPr>
            <a:t>» на 2011-2015 годы</a:t>
          </a:r>
          <a:endParaRPr lang="ru-RU" sz="1200" b="1" kern="1200" dirty="0">
            <a:solidFill>
              <a:srgbClr val="003399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2791468" y="1818834"/>
        <a:ext cx="1395634" cy="4236302"/>
      </dsp:txXfrm>
    </dsp:sp>
    <dsp:sp modelId="{795540A5-391E-41E0-9777-F8D2B38D1D49}">
      <dsp:nvSpPr>
        <dsp:cNvPr id="0" name=""/>
        <dsp:cNvSpPr/>
      </dsp:nvSpPr>
      <dsp:spPr>
        <a:xfrm>
          <a:off x="4123252" y="1897684"/>
          <a:ext cx="1395634" cy="4157452"/>
        </a:xfrm>
        <a:prstGeom prst="rect">
          <a:avLst/>
        </a:prstGeom>
        <a:solidFill>
          <a:srgbClr val="CAE8EE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glow rad="139700">
            <a:schemeClr val="accent4">
              <a:satMod val="175000"/>
              <a:alpha val="40000"/>
            </a:schemeClr>
          </a:glow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b="1" kern="120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Приоритетный национальный </a:t>
          </a:r>
          <a:r>
            <a:rPr lang="ru-RU" sz="1200" b="1" kern="12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проект «Образование</a:t>
          </a:r>
          <a:r>
            <a:rPr lang="ru-RU" sz="1200" b="1" kern="120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»</a:t>
          </a:r>
          <a:endParaRPr lang="ru-RU" sz="1200" b="1" kern="1200" dirty="0">
            <a:solidFill>
              <a:srgbClr val="0070C0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4123252" y="1897684"/>
        <a:ext cx="1395634" cy="4157452"/>
      </dsp:txXfrm>
    </dsp:sp>
    <dsp:sp modelId="{A4BE353B-4C33-48E0-B974-CC64A671B8F1}">
      <dsp:nvSpPr>
        <dsp:cNvPr id="0" name=""/>
        <dsp:cNvSpPr/>
      </dsp:nvSpPr>
      <dsp:spPr>
        <a:xfrm>
          <a:off x="5452371" y="1941516"/>
          <a:ext cx="1395634" cy="4113620"/>
        </a:xfrm>
        <a:prstGeom prst="rect">
          <a:avLst/>
        </a:prstGeom>
        <a:solidFill>
          <a:srgbClr val="CCFFFF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glow rad="139700">
            <a:schemeClr val="accent5">
              <a:satMod val="175000"/>
              <a:alpha val="40000"/>
            </a:schemeClr>
          </a:glow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b="1" kern="1200" dirty="0" smtClean="0">
              <a:solidFill>
                <a:srgbClr val="003399"/>
              </a:solidFill>
              <a:latin typeface="Times New Roman" pitchFamily="18" charset="0"/>
              <a:cs typeface="Times New Roman" pitchFamily="18" charset="0"/>
            </a:rPr>
            <a:t>Инициатива </a:t>
          </a:r>
          <a:r>
            <a:rPr lang="ru-RU" sz="1200" b="1" kern="12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«Наша новая школа»</a:t>
          </a:r>
          <a:endParaRPr lang="ru-RU" sz="1200" b="1" kern="1200" dirty="0">
            <a:solidFill>
              <a:srgbClr val="FF0000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5452371" y="1941516"/>
        <a:ext cx="1395634" cy="4113620"/>
      </dsp:txXfrm>
    </dsp:sp>
    <dsp:sp modelId="{77F6EAED-F1D8-4596-83F0-E8329638F048}">
      <dsp:nvSpPr>
        <dsp:cNvPr id="0" name=""/>
        <dsp:cNvSpPr/>
      </dsp:nvSpPr>
      <dsp:spPr>
        <a:xfrm>
          <a:off x="6887851" y="1729645"/>
          <a:ext cx="1395634" cy="4325491"/>
        </a:xfrm>
        <a:prstGeom prst="rect">
          <a:avLst/>
        </a:prstGeom>
        <a:solidFill>
          <a:srgbClr val="CAE8EE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glow rad="101600">
            <a:schemeClr val="accent1">
              <a:satMod val="175000"/>
              <a:alpha val="40000"/>
            </a:schemeClr>
          </a:glow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b="1" kern="12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Модернизация </a:t>
          </a:r>
          <a:r>
            <a:rPr lang="ru-RU" sz="1200" b="1" kern="120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региональный </a:t>
          </a:r>
          <a:r>
            <a:rPr lang="ru-RU" sz="1200" b="1" kern="12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систем образования</a:t>
          </a:r>
          <a:endParaRPr lang="ru-RU" sz="1200" b="1" kern="1200" dirty="0">
            <a:solidFill>
              <a:srgbClr val="FF0000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6887851" y="1729645"/>
        <a:ext cx="1395634" cy="4325491"/>
      </dsp:txXfrm>
    </dsp:sp>
    <dsp:sp modelId="{3E6E4EC5-5A21-4054-A830-2B6915F8654D}">
      <dsp:nvSpPr>
        <dsp:cNvPr id="0" name=""/>
        <dsp:cNvSpPr/>
      </dsp:nvSpPr>
      <dsp:spPr>
        <a:xfrm flipV="1">
          <a:off x="0" y="5985403"/>
          <a:ext cx="8381994" cy="69733"/>
        </a:xfrm>
        <a:prstGeom prst="rect">
          <a:avLst/>
        </a:prstGeom>
        <a:solidFill>
          <a:schemeClr val="accent1">
            <a:shade val="8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3">
  <dgm:title val=""/>
  <dgm:desc val=""/>
  <dgm:catLst>
    <dgm:cat type="list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5" srcId="0" destId="1" srcOrd="0" destOrd="0"/>
        <dgm:cxn modelId="6" srcId="1" destId="2" srcOrd="0" destOrd="0"/>
        <dgm:cxn modelId="7" srcId="1" destId="3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6" srcId="0" destId="1" srcOrd="0" destOrd="0"/>
        <dgm:cxn modelId="7" srcId="1" destId="2" srcOrd="0" destOrd="0"/>
        <dgm:cxn modelId="8" srcId="1" destId="3" srcOrd="1" destOrd="0"/>
        <dgm:cxn modelId="9" srcId="1" destId="4" srcOrd="2" destOrd="0"/>
        <dgm:cxn modelId="10" srcId="1" destId="5" srcOrd="3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roof" refType="w"/>
      <dgm:constr type="h" for="ch" forName="roof" refType="h" fact="0.3"/>
      <dgm:constr type="primFontSz" for="ch" forName="roof" val="65"/>
      <dgm:constr type="w" for="ch" forName="pillars" refType="w"/>
      <dgm:constr type="h" for="ch" forName="pillars" refType="h" fact="0.63"/>
      <dgm:constr type="t" for="ch" forName="pillars" refType="h" fact="0.3"/>
      <dgm:constr type="primFontSz" for="des" forName="pillar1" val="65"/>
      <dgm:constr type="primFontSz" for="des" forName="pillarX" refType="primFontSz" refFor="des" refForName="pillar1" op="equ"/>
      <dgm:constr type="w" for="ch" forName="base" refType="w"/>
      <dgm:constr type="h" for="ch" forName="base" refType="h" fact="0.07"/>
      <dgm:constr type="t" for="ch" forName="base" refType="h" fact="0.93"/>
    </dgm:constrLst>
    <dgm:ruleLst/>
    <dgm:forEach name="Name0" axis="ch" ptType="node" cnt="1">
      <dgm:layoutNode name="roof" styleLbl="dkBgShp">
        <dgm:alg type="tx"/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pillars" styleLbl="node1">
        <dgm:choose name="Name1">
          <dgm:if name="Name2" func="var" arg="dir" op="equ" val="norm">
            <dgm:alg type="lin">
              <dgm:param type="linDir" val="fromL"/>
            </dgm:alg>
          </dgm:if>
          <dgm:else name="Name3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illar1" refType="w"/>
          <dgm:constr type="h" for="ch" forName="pillar1" refType="h"/>
          <dgm:constr type="w" for="ch" forName="pillarX" refType="w"/>
          <dgm:constr type="h" for="ch" forName="pillarX" refType="h"/>
        </dgm:constrLst>
        <dgm:ruleLst/>
        <dgm:layoutNode name="pillar1" styleLbl="node1">
          <dgm:varLst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forEach name="Name4" axis="ch" ptType="node" st="2">
          <dgm:layoutNode name="pillarX" styleLbl="node1">
            <dgm:varLst>
              <dgm:bulletEnabled val="1"/>
            </dgm:varLst>
            <dgm:alg type="tx"/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forEach>
      </dgm:layoutNode>
      <dgm:layoutNode name="base" styleLbl="dkBgShp">
        <dgm:alg type="sp"/>
        <dgm:shape xmlns:r="http://schemas.openxmlformats.org/officeDocument/2006/relationships" type="rect" r:blip="">
          <dgm:adjLst/>
        </dgm:shape>
        <dgm:presOf/>
        <dgm:constrLst/>
        <dgm:ruleLst/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3846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8432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1750" y="0"/>
            <a:ext cx="293846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8432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8163"/>
            <a:ext cx="2938463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8432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1750" y="9428163"/>
            <a:ext cx="2938463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A079C723-9CF9-4692-91F1-33A1FD62754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3846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1750" y="0"/>
            <a:ext cx="293846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2532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909638" y="744538"/>
            <a:ext cx="4964112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7863" y="4714875"/>
            <a:ext cx="5426075" cy="446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163"/>
            <a:ext cx="2938463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1750" y="9428163"/>
            <a:ext cx="2938463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E906240C-66FB-4D53-AA6E-D1D9BF4E527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5474" name="Group 2"/>
          <p:cNvGrpSpPr>
            <a:grpSpLocks/>
          </p:cNvGrpSpPr>
          <p:nvPr/>
        </p:nvGrpSpPr>
        <p:grpSpPr bwMode="auto">
          <a:xfrm>
            <a:off x="1658938" y="1600200"/>
            <a:ext cx="6837362" cy="3200400"/>
            <a:chOff x="1045" y="1008"/>
            <a:chExt cx="4307" cy="2016"/>
          </a:xfrm>
        </p:grpSpPr>
        <p:sp>
          <p:nvSpPr>
            <p:cNvPr id="105475" name="Oval 3"/>
            <p:cNvSpPr>
              <a:spLocks noChangeArrowheads="1"/>
            </p:cNvSpPr>
            <p:nvPr/>
          </p:nvSpPr>
          <p:spPr bwMode="hidden">
            <a:xfrm flipH="1">
              <a:off x="4392" y="1008"/>
              <a:ext cx="960" cy="96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ru-RU" sz="2400">
                <a:latin typeface="Times New Roman" pitchFamily="18" charset="0"/>
              </a:endParaRPr>
            </a:p>
          </p:txBody>
        </p:sp>
        <p:sp>
          <p:nvSpPr>
            <p:cNvPr id="105476" name="Oval 4"/>
            <p:cNvSpPr>
              <a:spLocks noChangeArrowheads="1"/>
            </p:cNvSpPr>
            <p:nvPr/>
          </p:nvSpPr>
          <p:spPr bwMode="hidden">
            <a:xfrm flipH="1">
              <a:off x="3264" y="1008"/>
              <a:ext cx="960" cy="96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ru-RU" sz="2400">
                <a:latin typeface="Times New Roman" pitchFamily="18" charset="0"/>
              </a:endParaRPr>
            </a:p>
          </p:txBody>
        </p:sp>
        <p:sp>
          <p:nvSpPr>
            <p:cNvPr id="105477" name="Oval 5"/>
            <p:cNvSpPr>
              <a:spLocks noChangeArrowheads="1"/>
            </p:cNvSpPr>
            <p:nvPr/>
          </p:nvSpPr>
          <p:spPr bwMode="hidden">
            <a:xfrm flipH="1">
              <a:off x="2136" y="1008"/>
              <a:ext cx="960" cy="960"/>
            </a:xfrm>
            <a:prstGeom prst="ellips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ru-RU" sz="2400">
                <a:latin typeface="Times New Roman" pitchFamily="18" charset="0"/>
              </a:endParaRPr>
            </a:p>
          </p:txBody>
        </p:sp>
        <p:sp>
          <p:nvSpPr>
            <p:cNvPr id="105478" name="Oval 6"/>
            <p:cNvSpPr>
              <a:spLocks noChangeArrowheads="1"/>
            </p:cNvSpPr>
            <p:nvPr/>
          </p:nvSpPr>
          <p:spPr bwMode="hidden">
            <a:xfrm flipH="1">
              <a:off x="2136" y="2064"/>
              <a:ext cx="960" cy="960"/>
            </a:xfrm>
            <a:prstGeom prst="ellipse">
              <a:avLst/>
            </a:prstGeom>
            <a:solidFill>
              <a:schemeClr val="accent2"/>
            </a:solidFill>
            <a:ln w="2857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ru-RU" sz="2400">
                <a:latin typeface="Times New Roman" pitchFamily="18" charset="0"/>
              </a:endParaRPr>
            </a:p>
          </p:txBody>
        </p:sp>
        <p:sp>
          <p:nvSpPr>
            <p:cNvPr id="105479" name="Oval 7"/>
            <p:cNvSpPr>
              <a:spLocks noChangeArrowheads="1"/>
            </p:cNvSpPr>
            <p:nvPr/>
          </p:nvSpPr>
          <p:spPr bwMode="hidden">
            <a:xfrm flipH="1">
              <a:off x="1045" y="2064"/>
              <a:ext cx="960" cy="96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ru-RU" sz="2400">
                <a:latin typeface="Times New Roman" pitchFamily="18" charset="0"/>
              </a:endParaRPr>
            </a:p>
          </p:txBody>
        </p:sp>
        <p:sp>
          <p:nvSpPr>
            <p:cNvPr id="105480" name="Oval 8"/>
            <p:cNvSpPr>
              <a:spLocks noChangeArrowheads="1"/>
            </p:cNvSpPr>
            <p:nvPr/>
          </p:nvSpPr>
          <p:spPr bwMode="hidden">
            <a:xfrm flipH="1">
              <a:off x="4392" y="2064"/>
              <a:ext cx="960" cy="960"/>
            </a:xfrm>
            <a:prstGeom prst="ellips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ru-RU" sz="2400">
                <a:latin typeface="Times New Roman" pitchFamily="18" charset="0"/>
              </a:endParaRPr>
            </a:p>
          </p:txBody>
        </p:sp>
      </p:grpSp>
      <p:sp>
        <p:nvSpPr>
          <p:cNvPr id="105481" name="Rectangle 9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fld id="{F6F2AF70-DD06-4C91-8279-A8BA81AE9328}" type="datetimeFigureOut">
              <a:rPr lang="ru-RU"/>
              <a:pPr/>
              <a:t>13.03.2019</a:t>
            </a:fld>
            <a:endParaRPr lang="ru-RU"/>
          </a:p>
        </p:txBody>
      </p:sp>
      <p:sp>
        <p:nvSpPr>
          <p:cNvPr id="105482" name="Rectangle 10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105483" name="Rectangle 11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759984DA-1F11-424F-9D43-98376D71A320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105484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685800" y="1219200"/>
            <a:ext cx="7772400" cy="1933575"/>
          </a:xfrm>
        </p:spPr>
        <p:txBody>
          <a:bodyPr anchor="b"/>
          <a:lstStyle>
            <a:lvl1pPr algn="r">
              <a:defRPr sz="44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105485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2057400" y="3505200"/>
            <a:ext cx="6400800" cy="1752600"/>
          </a:xfrm>
        </p:spPr>
        <p:txBody>
          <a:bodyPr/>
          <a:lstStyle>
            <a:lvl1pPr marL="0" indent="0" algn="r">
              <a:buFont typeface="Wingdings" pitchFamily="2" charset="2"/>
              <a:buNone/>
              <a:defRPr/>
            </a:lvl1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16671A7-04EC-40DC-ABC8-321969C3BCB2}" type="datetimeFigureOut">
              <a:rPr lang="ru-RU"/>
              <a:pPr/>
              <a:t>13.03.2019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0229F02-1A28-4718-A195-C261A5ED2711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6287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628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AB05308-9439-4CE6-92E1-FADCE43C7E87}" type="datetimeFigureOut">
              <a:rPr lang="ru-RU"/>
              <a:pPr/>
              <a:t>13.03.2019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0F3BD21-9FCB-4CD2-BD4A-9152795907FA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FF22E87-9B6F-411E-A9E0-3B1804A9A02E}" type="datetimeFigureOut">
              <a:rPr lang="ru-RU"/>
              <a:pPr/>
              <a:t>13.03.2019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AAC07C3-F9C9-414B-8636-653D5A8E9EEA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CE982B2-179F-4015-A00B-38BA54FA870E}" type="datetimeFigureOut">
              <a:rPr lang="ru-RU"/>
              <a:pPr/>
              <a:t>13.03.2019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E651021-96D3-4189-9342-1E2005F9B139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96B8F51-9C1A-41A5-A0F8-DC0DE09FA329}" type="datetimeFigureOut">
              <a:rPr lang="ru-RU"/>
              <a:pPr/>
              <a:t>13.03.2019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7364C88-3329-4E25-A8B8-64104E76D71A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93B0FC3-3C55-4F19-BA08-C0A9B7C17310}" type="datetimeFigureOut">
              <a:rPr lang="ru-RU"/>
              <a:pPr/>
              <a:t>13.03.2019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921293C-9BCC-4A32-85DB-F68A8F9D5936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04F8BA7-E578-47F7-AA2F-D86C90EBDDD0}" type="datetimeFigureOut">
              <a:rPr lang="ru-RU"/>
              <a:pPr/>
              <a:t>13.03.2019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D284BFA-0344-415C-A0BC-E158D5538293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CD7CE88-D96E-4D2D-9510-C2D4551655C9}" type="datetimeFigureOut">
              <a:rPr lang="ru-RU"/>
              <a:pPr/>
              <a:t>13.03.2019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E078CD8-30BF-4A1D-96F2-044B833440FC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50BEC68-6F4F-444B-A478-A07049CAD3F1}" type="datetimeFigureOut">
              <a:rPr lang="ru-RU"/>
              <a:pPr/>
              <a:t>13.03.2019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4E78507-1F0C-4D60-A955-36E4459D6F88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92BCF9A-8574-4B53-A90D-AB69B52DB6FD}" type="datetimeFigureOut">
              <a:rPr lang="ru-RU"/>
              <a:pPr/>
              <a:t>13.03.2019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CC96971-213B-43C2-94A5-2C49189306D1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4450" name="Group 2"/>
          <p:cNvGrpSpPr>
            <a:grpSpLocks/>
          </p:cNvGrpSpPr>
          <p:nvPr/>
        </p:nvGrpSpPr>
        <p:grpSpPr bwMode="auto">
          <a:xfrm>
            <a:off x="1071563" y="304800"/>
            <a:ext cx="7615237" cy="1106488"/>
            <a:chOff x="675" y="192"/>
            <a:chExt cx="4797" cy="697"/>
          </a:xfrm>
        </p:grpSpPr>
        <p:sp>
          <p:nvSpPr>
            <p:cNvPr id="104451" name="Oval 3"/>
            <p:cNvSpPr>
              <a:spLocks noChangeArrowheads="1"/>
            </p:cNvSpPr>
            <p:nvPr/>
          </p:nvSpPr>
          <p:spPr bwMode="hidden">
            <a:xfrm flipH="1">
              <a:off x="3067" y="192"/>
              <a:ext cx="696" cy="696"/>
            </a:xfrm>
            <a:prstGeom prst="ellipse">
              <a:avLst/>
            </a:prstGeom>
            <a:solidFill>
              <a:schemeClr val="accent2"/>
            </a:solidFill>
            <a:ln w="2857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ru-RU" sz="2400">
                <a:latin typeface="Times New Roman" pitchFamily="18" charset="0"/>
              </a:endParaRPr>
            </a:p>
          </p:txBody>
        </p:sp>
        <p:sp>
          <p:nvSpPr>
            <p:cNvPr id="104452" name="Oval 4"/>
            <p:cNvSpPr>
              <a:spLocks noChangeArrowheads="1"/>
            </p:cNvSpPr>
            <p:nvPr/>
          </p:nvSpPr>
          <p:spPr bwMode="hidden">
            <a:xfrm flipH="1">
              <a:off x="4777" y="192"/>
              <a:ext cx="695" cy="696"/>
            </a:xfrm>
            <a:prstGeom prst="ellipse">
              <a:avLst/>
            </a:prstGeom>
            <a:solidFill>
              <a:schemeClr val="accent2"/>
            </a:solidFill>
            <a:ln w="2857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ru-RU" sz="2400">
                <a:latin typeface="Times New Roman" pitchFamily="18" charset="0"/>
              </a:endParaRPr>
            </a:p>
          </p:txBody>
        </p:sp>
        <p:sp>
          <p:nvSpPr>
            <p:cNvPr id="104453" name="Oval 5"/>
            <p:cNvSpPr>
              <a:spLocks noChangeArrowheads="1"/>
            </p:cNvSpPr>
            <p:nvPr/>
          </p:nvSpPr>
          <p:spPr bwMode="hidden">
            <a:xfrm flipH="1">
              <a:off x="675" y="193"/>
              <a:ext cx="695" cy="696"/>
            </a:xfrm>
            <a:prstGeom prst="ellipse">
              <a:avLst/>
            </a:prstGeom>
            <a:solidFill>
              <a:schemeClr val="accent2"/>
            </a:solidFill>
            <a:ln w="2857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ru-RU" sz="2400">
                <a:latin typeface="Times New Roman" pitchFamily="18" charset="0"/>
              </a:endParaRPr>
            </a:p>
          </p:txBody>
        </p:sp>
        <p:sp>
          <p:nvSpPr>
            <p:cNvPr id="104454" name="Oval 6"/>
            <p:cNvSpPr>
              <a:spLocks noChangeArrowheads="1"/>
            </p:cNvSpPr>
            <p:nvPr/>
          </p:nvSpPr>
          <p:spPr bwMode="hidden">
            <a:xfrm flipH="1">
              <a:off x="3984" y="192"/>
              <a:ext cx="695" cy="696"/>
            </a:xfrm>
            <a:prstGeom prst="ellips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ru-RU" sz="2400">
                <a:latin typeface="Times New Roman" pitchFamily="18" charset="0"/>
              </a:endParaRPr>
            </a:p>
          </p:txBody>
        </p:sp>
        <p:sp>
          <p:nvSpPr>
            <p:cNvPr id="104455" name="Oval 7"/>
            <p:cNvSpPr>
              <a:spLocks noChangeArrowheads="1"/>
            </p:cNvSpPr>
            <p:nvPr/>
          </p:nvSpPr>
          <p:spPr bwMode="hidden">
            <a:xfrm flipH="1">
              <a:off x="1486" y="192"/>
              <a:ext cx="695" cy="696"/>
            </a:xfrm>
            <a:prstGeom prst="ellips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ru-RU" sz="2400">
                <a:latin typeface="Times New Roman" pitchFamily="18" charset="0"/>
              </a:endParaRPr>
            </a:p>
          </p:txBody>
        </p:sp>
      </p:grpSp>
      <p:sp>
        <p:nvSpPr>
          <p:cNvPr id="104456" name="Rectangle 8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04457" name="Rectangle 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/>
            </a:lvl1pPr>
          </a:lstStyle>
          <a:p>
            <a:fld id="{40DFB357-19D3-49B8-BADC-B2579FA7F2E1}" type="datetimeFigureOut">
              <a:rPr lang="ru-RU"/>
              <a:pPr/>
              <a:t>13.03.2019</a:t>
            </a:fld>
            <a:endParaRPr lang="ru-RU"/>
          </a:p>
        </p:txBody>
      </p:sp>
      <p:sp>
        <p:nvSpPr>
          <p:cNvPr id="104458" name="Rectangle 1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/>
            </a:lvl1pPr>
          </a:lstStyle>
          <a:p>
            <a:endParaRPr lang="ru-RU"/>
          </a:p>
        </p:txBody>
      </p:sp>
      <p:sp>
        <p:nvSpPr>
          <p:cNvPr id="104459" name="Rectangle 1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/>
            </a:lvl1pPr>
          </a:lstStyle>
          <a:p>
            <a:fld id="{DDC0CB4C-B113-4B05-BFB3-858AC41CD76A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104460" name="Rectangle 1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iming>
    <p:tnLst>
      <p:par>
        <p:cTn id="1" dur="indefinite" restart="never" nodeType="tmRoot"/>
      </p:par>
    </p:tnLst>
  </p:timing>
  <p:txStyles>
    <p:titleStyle>
      <a:lvl1pPr algn="l" rtl="0" eaLnBrk="1" fontAlgn="base" hangingPunct="1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l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¡"/>
        <a:defRPr sz="27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l"/>
        <a:defRPr sz="23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Char char="•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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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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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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hyperlink" Target="http://www.minobraz.ru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2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accent2">
                    <a:lumMod val="25000"/>
                  </a:schemeClr>
                </a:solidFill>
              </a:rPr>
              <a:t>МАДОУ детский сад № 472</a:t>
            </a:r>
            <a:br>
              <a:rPr lang="ru-RU" dirty="0" smtClean="0">
                <a:solidFill>
                  <a:schemeClr val="accent2">
                    <a:lumMod val="25000"/>
                  </a:schemeClr>
                </a:solidFill>
              </a:rPr>
            </a:br>
            <a:r>
              <a:rPr lang="ru-RU" dirty="0" smtClean="0">
                <a:solidFill>
                  <a:schemeClr val="accent2">
                    <a:lumMod val="25000"/>
                  </a:schemeClr>
                </a:solidFill>
              </a:rPr>
              <a:t>Власова М.П.</a:t>
            </a:r>
            <a:endParaRPr lang="ru-RU" dirty="0">
              <a:solidFill>
                <a:schemeClr val="accent2">
                  <a:lumMod val="25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lang="ru-RU" sz="3600" dirty="0" smtClean="0">
                <a:solidFill>
                  <a:schemeClr val="accent1">
                    <a:lumMod val="25000"/>
                  </a:schemeClr>
                </a:solidFill>
              </a:rPr>
              <a:t>Нормативно - правовые документы, регламентирующие деятельность педагога</a:t>
            </a:r>
            <a:endParaRPr lang="ru-RU" sz="3600" dirty="0">
              <a:solidFill>
                <a:schemeClr val="accent1">
                  <a:lumMod val="25000"/>
                </a:schemeClr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60350"/>
            <a:ext cx="8229600" cy="720725"/>
          </a:xfrm>
        </p:spPr>
        <p:txBody>
          <a:bodyPr/>
          <a:lstStyle/>
          <a:p>
            <a:pPr algn="ctr"/>
            <a:r>
              <a:rPr lang="ru-RU" sz="3200" b="1" dirty="0">
                <a:solidFill>
                  <a:schemeClr val="accent1">
                    <a:lumMod val="25000"/>
                  </a:schemeClr>
                </a:solidFill>
              </a:rPr>
              <a:t>Подпрограммы</a:t>
            </a:r>
          </a:p>
        </p:txBody>
      </p:sp>
      <p:sp>
        <p:nvSpPr>
          <p:cNvPr id="1198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981075"/>
            <a:ext cx="8713788" cy="5616575"/>
          </a:xfrm>
        </p:spPr>
        <p:txBody>
          <a:bodyPr/>
          <a:lstStyle/>
          <a:p>
            <a:pPr>
              <a:lnSpc>
                <a:spcPct val="80000"/>
              </a:lnSpc>
            </a:pPr>
            <a:endParaRPr lang="ru-RU" sz="1400"/>
          </a:p>
          <a:p>
            <a:pPr>
              <a:lnSpc>
                <a:spcPct val="80000"/>
              </a:lnSpc>
            </a:pPr>
            <a:r>
              <a:rPr lang="ru-RU" sz="1800" b="1"/>
              <a:t>В рамках Государственной программы будут реализованы следующие подпрограммы:</a:t>
            </a:r>
          </a:p>
          <a:p>
            <a:pPr>
              <a:lnSpc>
                <a:spcPct val="80000"/>
              </a:lnSpc>
            </a:pPr>
            <a:endParaRPr lang="ru-RU" sz="1800" b="1"/>
          </a:p>
          <a:p>
            <a:pPr>
              <a:lnSpc>
                <a:spcPct val="80000"/>
              </a:lnSpc>
            </a:pPr>
            <a:r>
              <a:rPr lang="ru-RU" sz="1800" b="1"/>
              <a:t>1. «Развитие профессионального образования»</a:t>
            </a:r>
          </a:p>
          <a:p>
            <a:pPr>
              <a:lnSpc>
                <a:spcPct val="80000"/>
              </a:lnSpc>
            </a:pPr>
            <a:endParaRPr lang="ru-RU" sz="1800" b="1"/>
          </a:p>
          <a:p>
            <a:pPr>
              <a:lnSpc>
                <a:spcPct val="80000"/>
              </a:lnSpc>
            </a:pPr>
            <a:r>
              <a:rPr lang="ru-RU" sz="1800" b="1"/>
              <a:t>2. «Развитие дошкольного, общего образования и дополнительного образования детей»</a:t>
            </a:r>
          </a:p>
          <a:p>
            <a:pPr>
              <a:lnSpc>
                <a:spcPct val="80000"/>
              </a:lnSpc>
            </a:pPr>
            <a:endParaRPr lang="ru-RU" sz="1800" b="1"/>
          </a:p>
          <a:p>
            <a:pPr>
              <a:lnSpc>
                <a:spcPct val="80000"/>
              </a:lnSpc>
            </a:pPr>
            <a:r>
              <a:rPr lang="ru-RU" sz="1800" b="1"/>
              <a:t>3. «Развитие системы оценки качества образования и информационной прозрачности системы образования»</a:t>
            </a:r>
          </a:p>
          <a:p>
            <a:pPr>
              <a:lnSpc>
                <a:spcPct val="80000"/>
              </a:lnSpc>
            </a:pPr>
            <a:endParaRPr lang="ru-RU" sz="1800" b="1"/>
          </a:p>
          <a:p>
            <a:pPr>
              <a:lnSpc>
                <a:spcPct val="80000"/>
              </a:lnSpc>
            </a:pPr>
            <a:r>
              <a:rPr lang="ru-RU" sz="1800" b="1"/>
              <a:t>4. «Вовлечение молодежи в социальную практику»</a:t>
            </a:r>
          </a:p>
          <a:p>
            <a:pPr>
              <a:lnSpc>
                <a:spcPct val="80000"/>
              </a:lnSpc>
            </a:pPr>
            <a:r>
              <a:rPr lang="ru-RU" sz="1800" b="1"/>
              <a:t> </a:t>
            </a:r>
          </a:p>
          <a:p>
            <a:pPr>
              <a:lnSpc>
                <a:spcPct val="80000"/>
              </a:lnSpc>
            </a:pPr>
            <a:r>
              <a:rPr lang="ru-RU" sz="1800" b="1"/>
              <a:t>5. «Обеспечение реализации государственной программы Российской Федерации «Развитие образования» и прочие мероприятия в области образования»</a:t>
            </a:r>
          </a:p>
          <a:p>
            <a:pPr>
              <a:lnSpc>
                <a:spcPct val="80000"/>
              </a:lnSpc>
            </a:pPr>
            <a:endParaRPr lang="ru-RU" sz="1800" b="1"/>
          </a:p>
          <a:p>
            <a:pPr>
              <a:lnSpc>
                <a:spcPct val="80000"/>
              </a:lnSpc>
            </a:pPr>
            <a:r>
              <a:rPr lang="ru-RU" sz="1800" b="1"/>
              <a:t>Включение перечисленных подпрограмм в Государственную программу связано с особенностями структуры системы образования и ключевыми задачами, связанными с обеспечением повышения качества образования.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188913"/>
            <a:ext cx="8713788" cy="6480175"/>
          </a:xfrm>
        </p:spPr>
        <p:txBody>
          <a:bodyPr/>
          <a:lstStyle/>
          <a:p>
            <a:pPr algn="ctr">
              <a:buNone/>
            </a:pPr>
            <a:endParaRPr lang="ru-RU" b="1" dirty="0" smtClean="0">
              <a:solidFill>
                <a:schemeClr val="accent1">
                  <a:lumMod val="25000"/>
                </a:schemeClr>
              </a:solidFill>
            </a:endParaRPr>
          </a:p>
          <a:p>
            <a:pPr algn="ctr">
              <a:buNone/>
            </a:pPr>
            <a:endParaRPr lang="ru-RU" b="1" dirty="0">
              <a:solidFill>
                <a:schemeClr val="accent1">
                  <a:lumMod val="25000"/>
                </a:schemeClr>
              </a:solidFill>
            </a:endParaRPr>
          </a:p>
          <a:p>
            <a:pPr algn="ctr">
              <a:buNone/>
            </a:pPr>
            <a:r>
              <a:rPr lang="ru-RU" b="1" dirty="0" smtClean="0">
                <a:solidFill>
                  <a:schemeClr val="accent1">
                    <a:lumMod val="25000"/>
                  </a:schemeClr>
                </a:solidFill>
              </a:rPr>
              <a:t>Семейный кодекс России 2019 Семейный кодекс РФ — это первый в истории страны федеральный закон, который целиком и полностью посвящён семье, факторам ей формирования, сохранения и поддержания.</a:t>
            </a:r>
          </a:p>
          <a:p>
            <a:pPr algn="ctr">
              <a:buNone/>
            </a:pPr>
            <a:endParaRPr lang="ru-RU" b="1" dirty="0" smtClean="0"/>
          </a:p>
          <a:p>
            <a:pPr algn="ctr">
              <a:buNone/>
            </a:pPr>
            <a:endParaRPr lang="ru-RU" b="1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4000" dirty="0" smtClean="0">
                <a:solidFill>
                  <a:schemeClr val="accent1">
                    <a:lumMod val="25000"/>
                  </a:schemeClr>
                </a:solidFill>
              </a:rPr>
              <a:t>Семья — закон и законодательство</a:t>
            </a:r>
            <a:endParaRPr lang="ru-RU" sz="4000" dirty="0" smtClean="0">
              <a:solidFill>
                <a:schemeClr val="accent1">
                  <a:lumMod val="25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2000" dirty="0" smtClean="0"/>
              <a:t>В основе каждого юридического документа лежат отношения, которые складываются вокруг какого-либо объекта. Семейный кодекс России регулирует семейные отношения. Конечно, законы не сделают брак счастливым, но они могут упорядочить взаимоотношения людей относительно совместного имущества, процедуры заключения и расторжения брака, отстаивания прав детей. Статья 1 СК РФ констатирует, что семья формируется на основе брака, каковым признаётся только союз, заключённый в государственных органах регистрации актов гражданского состояния</a:t>
            </a:r>
          </a:p>
          <a:p>
            <a:endParaRPr lang="ru-RU" sz="2000" dirty="0" smtClean="0"/>
          </a:p>
          <a:p>
            <a:pPr>
              <a:buNone/>
            </a:pPr>
            <a:endParaRPr lang="ru-RU" sz="2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22" name="Rectangle 2"/>
          <p:cNvSpPr>
            <a:spLocks noGrp="1" noChangeArrowheads="1"/>
          </p:cNvSpPr>
          <p:nvPr>
            <p:ph type="title"/>
          </p:nvPr>
        </p:nvSpPr>
        <p:spPr>
          <a:xfrm>
            <a:off x="250825" y="274638"/>
            <a:ext cx="8713788" cy="633412"/>
          </a:xfrm>
        </p:spPr>
        <p:txBody>
          <a:bodyPr/>
          <a:lstStyle/>
          <a:p>
            <a:pPr algn="ctr"/>
            <a:r>
              <a:rPr lang="ru-RU" sz="2800" b="1" dirty="0">
                <a:solidFill>
                  <a:schemeClr val="accent1">
                    <a:lumMod val="25000"/>
                  </a:schemeClr>
                </a:solidFill>
              </a:rPr>
              <a:t>Основные проблемы в сфере детства</a:t>
            </a:r>
          </a:p>
        </p:txBody>
      </p:sp>
      <p:sp>
        <p:nvSpPr>
          <p:cNvPr id="133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1125538"/>
            <a:ext cx="8713788" cy="5399087"/>
          </a:xfrm>
        </p:spPr>
        <p:txBody>
          <a:bodyPr/>
          <a:lstStyle/>
          <a:p>
            <a:pPr>
              <a:lnSpc>
                <a:spcPct val="80000"/>
              </a:lnSpc>
            </a:pPr>
            <a:endParaRPr lang="ru-RU" sz="800"/>
          </a:p>
          <a:p>
            <a:pPr>
              <a:lnSpc>
                <a:spcPct val="80000"/>
              </a:lnSpc>
            </a:pPr>
            <a:r>
              <a:rPr lang="ru-RU" sz="2000" b="1"/>
              <a:t>Недостаточная эффективность имеющихся механизмов обеспечения и защиты прав и интересов детей, неисполнение международных стандартов в области прав ребенка</a:t>
            </a:r>
          </a:p>
          <a:p>
            <a:pPr>
              <a:lnSpc>
                <a:spcPct val="80000"/>
              </a:lnSpc>
            </a:pPr>
            <a:endParaRPr lang="ru-RU" sz="800" b="1"/>
          </a:p>
          <a:p>
            <a:pPr>
              <a:lnSpc>
                <a:spcPct val="80000"/>
              </a:lnSpc>
            </a:pPr>
            <a:r>
              <a:rPr lang="ru-RU" sz="2000" b="1"/>
              <a:t>Высокий риск бедности при рождении детей, особенно в многодетных и неполных семьях</a:t>
            </a:r>
          </a:p>
          <a:p>
            <a:pPr>
              <a:lnSpc>
                <a:spcPct val="80000"/>
              </a:lnSpc>
            </a:pPr>
            <a:endParaRPr lang="ru-RU" sz="800" b="1"/>
          </a:p>
          <a:p>
            <a:pPr>
              <a:lnSpc>
                <a:spcPct val="80000"/>
              </a:lnSpc>
            </a:pPr>
            <a:r>
              <a:rPr lang="ru-RU" sz="2000" b="1"/>
              <a:t>Распространенность семейного неблагополучия, жестокого обращения с детьми и всех форм насилия в отношении детей</a:t>
            </a:r>
          </a:p>
          <a:p>
            <a:pPr>
              <a:lnSpc>
                <a:spcPct val="80000"/>
              </a:lnSpc>
            </a:pPr>
            <a:endParaRPr lang="ru-RU" sz="800" b="1"/>
          </a:p>
          <a:p>
            <a:pPr>
              <a:lnSpc>
                <a:spcPct val="80000"/>
              </a:lnSpc>
            </a:pPr>
            <a:r>
              <a:rPr lang="ru-RU" sz="2000" b="1"/>
              <a:t>Низкая эффективность профилактической работы с неблагополучными семьями и детьми, распространенность практики лишения родительских прав и социального сиротства</a:t>
            </a:r>
          </a:p>
          <a:p>
            <a:pPr>
              <a:lnSpc>
                <a:spcPct val="80000"/>
              </a:lnSpc>
            </a:pPr>
            <a:endParaRPr lang="ru-RU" sz="800" b="1"/>
          </a:p>
          <a:p>
            <a:pPr>
              <a:lnSpc>
                <a:spcPct val="80000"/>
              </a:lnSpc>
            </a:pPr>
            <a:r>
              <a:rPr lang="ru-RU" sz="2000" b="1"/>
              <a:t>Социальная исключенность уязвимых категорий детей</a:t>
            </a:r>
          </a:p>
          <a:p>
            <a:pPr>
              <a:lnSpc>
                <a:spcPct val="80000"/>
              </a:lnSpc>
            </a:pPr>
            <a:endParaRPr lang="ru-RU" sz="800" b="1"/>
          </a:p>
          <a:p>
            <a:pPr>
              <a:lnSpc>
                <a:spcPct val="80000"/>
              </a:lnSpc>
            </a:pPr>
            <a:r>
              <a:rPr lang="ru-RU" sz="2000" b="1"/>
              <a:t>Нарастание новых рисков, связанных с распространением информации, представляющей опасность для детей</a:t>
            </a:r>
          </a:p>
          <a:p>
            <a:pPr>
              <a:lnSpc>
                <a:spcPct val="80000"/>
              </a:lnSpc>
            </a:pPr>
            <a:endParaRPr lang="ru-RU" sz="800" b="1"/>
          </a:p>
          <a:p>
            <a:pPr>
              <a:lnSpc>
                <a:spcPct val="80000"/>
              </a:lnSpc>
            </a:pPr>
            <a:r>
              <a:rPr lang="ru-RU" sz="2000" b="1"/>
              <a:t>Отсутствие действенных механизмов обеспечения участия детей в общественной жизни, в решении вопросов, затрагивающих их непосредственно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0" name="Rectangle 2"/>
          <p:cNvSpPr>
            <a:spLocks noGrp="1" noChangeArrowheads="1"/>
          </p:cNvSpPr>
          <p:nvPr>
            <p:ph type="title"/>
          </p:nvPr>
        </p:nvSpPr>
        <p:spPr>
          <a:xfrm>
            <a:off x="611560" y="0"/>
            <a:ext cx="8229600" cy="576262"/>
          </a:xfrm>
        </p:spPr>
        <p:txBody>
          <a:bodyPr/>
          <a:lstStyle/>
          <a:p>
            <a:pPr algn="ctr"/>
            <a:r>
              <a:rPr lang="ru-RU" sz="2800" b="1" dirty="0" smtClean="0">
                <a:solidFill>
                  <a:schemeClr val="accent1">
                    <a:lumMod val="25000"/>
                  </a:schemeClr>
                </a:solidFill>
              </a:rPr>
              <a:t/>
            </a:r>
            <a:br>
              <a:rPr lang="ru-RU" sz="2800" b="1" dirty="0" smtClean="0">
                <a:solidFill>
                  <a:schemeClr val="accent1">
                    <a:lumMod val="25000"/>
                  </a:schemeClr>
                </a:solidFill>
              </a:rPr>
            </a:br>
            <a:r>
              <a:rPr lang="ru-RU" sz="2800" b="1" dirty="0" smtClean="0">
                <a:solidFill>
                  <a:schemeClr val="accent1">
                    <a:lumMod val="25000"/>
                  </a:schemeClr>
                </a:solidFill>
              </a:rPr>
              <a:t>Основные </a:t>
            </a:r>
            <a:r>
              <a:rPr lang="ru-RU" sz="2800" b="1" dirty="0">
                <a:solidFill>
                  <a:schemeClr val="accent1">
                    <a:lumMod val="25000"/>
                  </a:schemeClr>
                </a:solidFill>
              </a:rPr>
              <a:t>направления</a:t>
            </a:r>
          </a:p>
        </p:txBody>
      </p:sp>
      <p:sp>
        <p:nvSpPr>
          <p:cNvPr id="135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836613"/>
            <a:ext cx="8642350" cy="5761037"/>
          </a:xfrm>
        </p:spPr>
        <p:txBody>
          <a:bodyPr/>
          <a:lstStyle/>
          <a:p>
            <a:endParaRPr lang="ru-RU" sz="2000" b="1" i="1" dirty="0"/>
          </a:p>
          <a:p>
            <a:r>
              <a:rPr lang="ru-RU" sz="2000" b="1" i="1" dirty="0"/>
              <a:t>1. Семейная политика </a:t>
            </a:r>
            <a:r>
              <a:rPr lang="ru-RU" sz="2000" b="1" i="1" dirty="0" err="1"/>
              <a:t>детствосбережения</a:t>
            </a:r>
            <a:endParaRPr lang="ru-RU" sz="2000" b="1" i="1" dirty="0"/>
          </a:p>
          <a:p>
            <a:endParaRPr lang="ru-RU" sz="2000" b="1" i="1" dirty="0"/>
          </a:p>
          <a:p>
            <a:r>
              <a:rPr lang="ru-RU" sz="2000" b="1" i="1" dirty="0"/>
              <a:t>2. Доступность качественного обучения и воспитания, культурное развитие и информационная безопасность детей</a:t>
            </a:r>
          </a:p>
          <a:p>
            <a:endParaRPr lang="ru-RU" sz="2000" b="1" i="1" dirty="0"/>
          </a:p>
          <a:p>
            <a:r>
              <a:rPr lang="ru-RU" sz="2000" b="1" i="1" dirty="0"/>
              <a:t>3. Здравоохранение, дружественное к детям и здоровый образ жизни</a:t>
            </a:r>
          </a:p>
          <a:p>
            <a:endParaRPr lang="ru-RU" sz="2000" b="1" i="1" dirty="0"/>
          </a:p>
          <a:p>
            <a:r>
              <a:rPr lang="ru-RU" sz="2000" b="1" i="1" dirty="0"/>
              <a:t>4. Равные возможности для детей, нуждающихся в особой заботе государства</a:t>
            </a:r>
          </a:p>
          <a:p>
            <a:endParaRPr lang="ru-RU" sz="2000" b="1" i="1" dirty="0"/>
          </a:p>
          <a:p>
            <a:pPr>
              <a:buFont typeface="Wingdings" pitchFamily="2" charset="2"/>
              <a:buNone/>
            </a:pPr>
            <a:r>
              <a:rPr lang="ru-RU" sz="2000" b="1" i="1" dirty="0"/>
              <a:t>5. Создание системы защиты и обеспечения прав и интересов детей и дружественного к ребенку правосудия</a:t>
            </a:r>
          </a:p>
          <a:p>
            <a:pPr algn="ctr"/>
            <a:endParaRPr lang="ru-RU" sz="2000" b="1" i="1" dirty="0"/>
          </a:p>
          <a:p>
            <a:endParaRPr lang="ru-RU" sz="2400" b="1" i="1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333375"/>
            <a:ext cx="8229600" cy="6119813"/>
          </a:xfrm>
        </p:spPr>
        <p:txBody>
          <a:bodyPr/>
          <a:lstStyle/>
          <a:p>
            <a:pPr>
              <a:buNone/>
            </a:pPr>
            <a:r>
              <a:rPr lang="ru-RU" dirty="0" smtClean="0">
                <a:solidFill>
                  <a:schemeClr val="accent1">
                    <a:lumMod val="25000"/>
                  </a:schemeClr>
                </a:solidFill>
              </a:rPr>
              <a:t>Федеральный закон от 24 июля 1998 г. N 124-ФЗ "Об основных гарантиях прав ребенка в Российской Федерации" </a:t>
            </a:r>
          </a:p>
          <a:p>
            <a:pPr>
              <a:buNone/>
            </a:pPr>
            <a:endParaRPr lang="ru-RU" dirty="0">
              <a:solidFill>
                <a:schemeClr val="accent1">
                  <a:lumMod val="25000"/>
                </a:schemeClr>
              </a:solidFill>
            </a:endParaRPr>
          </a:p>
          <a:p>
            <a:pPr>
              <a:buNone/>
            </a:pPr>
            <a:endParaRPr lang="ru-RU" dirty="0" smtClean="0">
              <a:solidFill>
                <a:schemeClr val="accent1">
                  <a:lumMod val="25000"/>
                </a:schemeClr>
              </a:solidFill>
            </a:endParaRPr>
          </a:p>
          <a:p>
            <a:pPr algn="r">
              <a:buNone/>
            </a:pPr>
            <a:r>
              <a:rPr lang="ru-RU" sz="2400" dirty="0" smtClean="0"/>
              <a:t>Дата подписания 24 июля 1998 г.</a:t>
            </a:r>
          </a:p>
          <a:p>
            <a:pPr algn="r">
              <a:buNone/>
            </a:pPr>
            <a:r>
              <a:rPr lang="ru-RU" sz="2400" dirty="0" smtClean="0"/>
              <a:t>Опубликован 5 августа 1998 г.</a:t>
            </a:r>
          </a:p>
          <a:p>
            <a:pPr algn="r">
              <a:buNone/>
            </a:pPr>
            <a:r>
              <a:rPr lang="ru-RU" sz="2400" dirty="0" smtClean="0"/>
              <a:t>Вступает в силу 5 августа 1998 г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3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333375"/>
            <a:ext cx="8642350" cy="6191250"/>
          </a:xfrm>
        </p:spPr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ru-RU" sz="2400" dirty="0"/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ru-RU" sz="2400" dirty="0"/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ru-RU" sz="2400" dirty="0"/>
          </a:p>
          <a:p>
            <a:pPr algn="ctr">
              <a:lnSpc>
                <a:spcPct val="90000"/>
              </a:lnSpc>
            </a:pPr>
            <a:endParaRPr lang="ru-RU" sz="3600" dirty="0" smtClean="0">
              <a:solidFill>
                <a:schemeClr val="accent1">
                  <a:lumMod val="25000"/>
                </a:schemeClr>
              </a:solidFill>
            </a:endParaRPr>
          </a:p>
          <a:p>
            <a:pPr algn="ctr">
              <a:lnSpc>
                <a:spcPct val="90000"/>
              </a:lnSpc>
            </a:pPr>
            <a:endParaRPr lang="ru-RU" sz="3600" dirty="0">
              <a:solidFill>
                <a:schemeClr val="accent1">
                  <a:lumMod val="25000"/>
                </a:schemeClr>
              </a:solidFill>
            </a:endParaRPr>
          </a:p>
          <a:p>
            <a:pPr algn="ctr">
              <a:lnSpc>
                <a:spcPct val="90000"/>
              </a:lnSpc>
            </a:pPr>
            <a:r>
              <a:rPr lang="ru-RU" sz="3600" dirty="0" smtClean="0">
                <a:solidFill>
                  <a:schemeClr val="accent1">
                    <a:lumMod val="25000"/>
                  </a:schemeClr>
                </a:solidFill>
              </a:rPr>
              <a:t>Конвенция о правах ребенка</a:t>
            </a:r>
            <a:endParaRPr lang="ru-RU" sz="3600" dirty="0">
              <a:solidFill>
                <a:schemeClr val="accent1">
                  <a:lumMod val="25000"/>
                </a:schemeClr>
              </a:solidFill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259632" y="1052736"/>
            <a:ext cx="6984776" cy="43396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altLang="ru-RU" dirty="0" smtClean="0">
              <a:solidFill>
                <a:srgbClr val="002060"/>
              </a:solidFill>
            </a:endParaRPr>
          </a:p>
          <a:p>
            <a:endParaRPr lang="ru-RU" altLang="ru-RU" dirty="0" smtClean="0">
              <a:solidFill>
                <a:srgbClr val="002060"/>
              </a:solidFill>
            </a:endParaRPr>
          </a:p>
          <a:p>
            <a:r>
              <a:rPr lang="ru-RU" altLang="ru-RU" sz="2000" b="1" dirty="0" smtClean="0">
                <a:solidFill>
                  <a:schemeClr val="accent1">
                    <a:lumMod val="25000"/>
                  </a:schemeClr>
                </a:solidFill>
              </a:rPr>
              <a:t>Федеральный государственный </a:t>
            </a:r>
          </a:p>
          <a:p>
            <a:pPr>
              <a:buFontTx/>
              <a:buChar char="-"/>
            </a:pPr>
            <a:r>
              <a:rPr lang="ru-RU" altLang="ru-RU" sz="2000" b="1" dirty="0" smtClean="0">
                <a:solidFill>
                  <a:schemeClr val="accent1">
                    <a:lumMod val="25000"/>
                  </a:schemeClr>
                </a:solidFill>
              </a:rPr>
              <a:t>образовательный стандарт дошкольного образования (Приказ </a:t>
            </a:r>
            <a:r>
              <a:rPr lang="ru-RU" altLang="ru-RU" sz="2000" b="1" dirty="0" err="1" smtClean="0">
                <a:solidFill>
                  <a:schemeClr val="accent1">
                    <a:lumMod val="25000"/>
                  </a:schemeClr>
                </a:solidFill>
              </a:rPr>
              <a:t>Минобрнауки</a:t>
            </a:r>
            <a:r>
              <a:rPr lang="ru-RU" altLang="ru-RU" sz="2000" b="1" dirty="0" smtClean="0">
                <a:solidFill>
                  <a:schemeClr val="accent1">
                    <a:lumMod val="25000"/>
                  </a:schemeClr>
                </a:solidFill>
              </a:rPr>
              <a:t> России « 1155 от 17.10.2013 года);</a:t>
            </a:r>
          </a:p>
          <a:p>
            <a:pPr>
              <a:buFontTx/>
              <a:buChar char="-"/>
            </a:pPr>
            <a:endParaRPr lang="ru-RU" altLang="ru-RU" sz="2000" b="1" dirty="0">
              <a:solidFill>
                <a:schemeClr val="accent1">
                  <a:lumMod val="25000"/>
                </a:schemeClr>
              </a:solidFill>
            </a:endParaRPr>
          </a:p>
          <a:p>
            <a:pPr>
              <a:buFontTx/>
              <a:buChar char="-"/>
            </a:pPr>
            <a:endParaRPr lang="ru-RU" altLang="ru-RU" sz="2000" b="1" dirty="0" smtClean="0">
              <a:solidFill>
                <a:schemeClr val="accent1">
                  <a:lumMod val="25000"/>
                </a:schemeClr>
              </a:solidFill>
            </a:endParaRPr>
          </a:p>
          <a:p>
            <a:pPr>
              <a:buFontTx/>
              <a:buChar char="-"/>
            </a:pPr>
            <a:endParaRPr lang="ru-RU" altLang="ru-RU" sz="2000" b="1" dirty="0">
              <a:solidFill>
                <a:schemeClr val="accent1">
                  <a:lumMod val="25000"/>
                </a:schemeClr>
              </a:solidFill>
            </a:endParaRPr>
          </a:p>
          <a:p>
            <a:r>
              <a:rPr lang="ru-RU" altLang="ru-RU" sz="2000" b="1" dirty="0" err="1" smtClean="0">
                <a:solidFill>
                  <a:schemeClr val="accent1">
                    <a:lumMod val="25000"/>
                  </a:schemeClr>
                </a:solidFill>
              </a:rPr>
              <a:t>СанПиН</a:t>
            </a:r>
            <a:r>
              <a:rPr lang="ru-RU" altLang="ru-RU" sz="2000" b="1" dirty="0" smtClean="0">
                <a:solidFill>
                  <a:schemeClr val="accent1">
                    <a:lumMod val="25000"/>
                  </a:schemeClr>
                </a:solidFill>
              </a:rPr>
              <a:t> 2.4.1.3049-13 «Санитарно-эпидемиологические требования к устройству, содержанию и организации режима работы в дошкольных организациях». Постановление Главного санитарного врача РФ от 15.05.2013г. № 26;</a:t>
            </a:r>
            <a:endParaRPr lang="ru-RU" altLang="ru-RU" sz="2000" b="1" dirty="0" smtClean="0">
              <a:solidFill>
                <a:schemeClr val="accent1">
                  <a:lumMod val="25000"/>
                </a:schemeClr>
              </a:solidFill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699792" y="1556792"/>
            <a:ext cx="4067944" cy="49552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 smtClean="0">
                <a:solidFill>
                  <a:schemeClr val="accent1">
                    <a:lumMod val="25000"/>
                  </a:schemeClr>
                </a:solidFill>
              </a:rPr>
              <a:t>Приказ Министерства труда и социальной защиты РФ от 18 октября 2013 г. N 544н "Об утверждении профессионального стандарта "Педагог (педагогическая деятельность в сфере дошкольного, начального общего, основного общего, среднего общего образования) (воспитатель, учитель)" (с изменениями и дополнениями)</a:t>
            </a:r>
          </a:p>
          <a:p>
            <a:endParaRPr lang="ru-RU" dirty="0" smtClean="0"/>
          </a:p>
          <a:p>
            <a:endParaRPr lang="ru-RU" dirty="0" smtClean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907704" y="692697"/>
            <a:ext cx="5760640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r>
              <a:rPr lang="ru-RU" sz="2400" b="1" dirty="0" smtClean="0">
                <a:solidFill>
                  <a:schemeClr val="accent1">
                    <a:lumMod val="25000"/>
                  </a:schemeClr>
                </a:solidFill>
              </a:rPr>
              <a:t>Приказ Министерства образования и науки Российской Федерации (</a:t>
            </a:r>
            <a:r>
              <a:rPr lang="ru-RU" sz="2400" b="1" dirty="0" err="1" smtClean="0">
                <a:solidFill>
                  <a:schemeClr val="accent1">
                    <a:lumMod val="25000"/>
                  </a:schemeClr>
                </a:solidFill>
              </a:rPr>
              <a:t>Минобрнауки</a:t>
            </a:r>
            <a:r>
              <a:rPr lang="ru-RU" sz="2400" b="1" dirty="0" smtClean="0">
                <a:solidFill>
                  <a:schemeClr val="accent1">
                    <a:lumMod val="25000"/>
                  </a:schemeClr>
                </a:solidFill>
              </a:rPr>
              <a:t> России) N 1014 от 30 августа 2013 г. "Об утверждении Порядка организации и осуществления образовательной деятельности по основным общеобразовательным программам - образовательным программам дошкольного образования</a:t>
            </a:r>
            <a:endParaRPr lang="ru-RU" sz="2400" b="1" dirty="0">
              <a:solidFill>
                <a:schemeClr val="accent1">
                  <a:lumMod val="25000"/>
                </a:schemeClr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5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3000" b="1" dirty="0" smtClean="0">
                <a:solidFill>
                  <a:schemeClr val="accent1">
                    <a:lumMod val="25000"/>
                  </a:schemeClr>
                </a:solidFill>
              </a:rPr>
              <a:t/>
            </a:r>
            <a:br>
              <a:rPr lang="ru-RU" sz="3000" b="1" dirty="0" smtClean="0">
                <a:solidFill>
                  <a:schemeClr val="accent1">
                    <a:lumMod val="25000"/>
                  </a:schemeClr>
                </a:solidFill>
              </a:rPr>
            </a:br>
            <a:r>
              <a:rPr lang="ru-RU" sz="3000" b="1" dirty="0">
                <a:solidFill>
                  <a:schemeClr val="accent1">
                    <a:lumMod val="25000"/>
                  </a:schemeClr>
                </a:solidFill>
              </a:rPr>
              <a:t/>
            </a:r>
            <a:br>
              <a:rPr lang="ru-RU" sz="3000" b="1" dirty="0">
                <a:solidFill>
                  <a:schemeClr val="accent1">
                    <a:lumMod val="25000"/>
                  </a:schemeClr>
                </a:solidFill>
              </a:rPr>
            </a:br>
            <a:r>
              <a:rPr lang="ru-RU" sz="3000" b="1" dirty="0" smtClean="0">
                <a:solidFill>
                  <a:schemeClr val="accent1">
                    <a:lumMod val="25000"/>
                  </a:schemeClr>
                </a:solidFill>
              </a:rPr>
              <a:t/>
            </a:r>
            <a:br>
              <a:rPr lang="ru-RU" sz="3000" b="1" dirty="0" smtClean="0">
                <a:solidFill>
                  <a:schemeClr val="accent1">
                    <a:lumMod val="25000"/>
                  </a:schemeClr>
                </a:solidFill>
              </a:rPr>
            </a:br>
            <a:r>
              <a:rPr lang="ru-RU" sz="3000" b="1" dirty="0" smtClean="0">
                <a:solidFill>
                  <a:schemeClr val="accent1">
                    <a:lumMod val="25000"/>
                  </a:schemeClr>
                </a:solidFill>
              </a:rPr>
              <a:t>Правовая </a:t>
            </a:r>
            <a:r>
              <a:rPr lang="ru-RU" sz="3000" b="1" dirty="0">
                <a:solidFill>
                  <a:schemeClr val="accent1">
                    <a:lumMod val="25000"/>
                  </a:schemeClr>
                </a:solidFill>
              </a:rPr>
              <a:t>компетентность руководящего и педагогического работника</a:t>
            </a:r>
          </a:p>
        </p:txBody>
      </p:sp>
      <p:sp>
        <p:nvSpPr>
          <p:cNvPr id="1955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1600200"/>
            <a:ext cx="8362950" cy="5068888"/>
          </a:xfrm>
        </p:spPr>
        <p:txBody>
          <a:bodyPr/>
          <a:lstStyle/>
          <a:p>
            <a:pPr algn="ctr">
              <a:buFont typeface="Wingdings" pitchFamily="2" charset="2"/>
              <a:buNone/>
            </a:pPr>
            <a:endParaRPr lang="ru-RU" b="1" dirty="0"/>
          </a:p>
          <a:p>
            <a:pPr algn="ctr">
              <a:buFont typeface="Wingdings" pitchFamily="2" charset="2"/>
              <a:buNone/>
            </a:pPr>
            <a:r>
              <a:rPr lang="ru-RU" sz="2800" b="1" dirty="0"/>
              <a:t>качество действий работника,</a:t>
            </a:r>
          </a:p>
          <a:p>
            <a:pPr algn="ctr">
              <a:buFont typeface="Wingdings" pitchFamily="2" charset="2"/>
              <a:buNone/>
            </a:pPr>
            <a:r>
              <a:rPr lang="ru-RU" sz="2800" b="1" dirty="0"/>
              <a:t>обеспечивающих эффективное использование в профессиональной деятельности законодательных и иных  нормативных правовых документов органов власти для решения соответствующих профессиональных задач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547664" y="2136339"/>
            <a:ext cx="5310336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 smtClean="0">
                <a:solidFill>
                  <a:schemeClr val="accent1">
                    <a:lumMod val="25000"/>
                  </a:schemeClr>
                </a:solidFill>
              </a:rPr>
              <a:t>Постановление Правительства РФ от 15 августа 2013 г. N 706 "Об утверждении Правил оказания платных образовательных услуг" (с изменениями и дополнениями)</a:t>
            </a:r>
          </a:p>
          <a:p>
            <a:endParaRPr lang="ru-RU" sz="2800" dirty="0" smtClean="0"/>
          </a:p>
          <a:p>
            <a:endParaRPr lang="ru-RU" sz="2800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411760" y="1340768"/>
            <a:ext cx="4572000" cy="3970318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2800" b="1" dirty="0" smtClean="0">
                <a:solidFill>
                  <a:schemeClr val="accent1">
                    <a:lumMod val="25000"/>
                  </a:schemeClr>
                </a:solidFill>
              </a:rPr>
              <a:t>Постановление Правительства РФ от 10 июля 2013 г. N 582 "Об утверждении Правил размещения в сети Интернет и обновления информации об образовательном учреждении"</a:t>
            </a:r>
            <a:endParaRPr lang="ru-RU" sz="2800" b="1" dirty="0">
              <a:solidFill>
                <a:schemeClr val="accent1">
                  <a:lumMod val="25000"/>
                </a:schemeClr>
              </a:solidFill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7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>
              <a:buFont typeface="Wingdings" pitchFamily="2" charset="2"/>
              <a:buNone/>
            </a:pPr>
            <a:r>
              <a:rPr lang="ru-RU" b="1" dirty="0">
                <a:solidFill>
                  <a:schemeClr val="accent1">
                    <a:lumMod val="25000"/>
                  </a:schemeClr>
                </a:solidFill>
              </a:rPr>
              <a:t>Федеральный закон</a:t>
            </a:r>
          </a:p>
          <a:p>
            <a:pPr algn="ctr">
              <a:buFont typeface="Wingdings" pitchFamily="2" charset="2"/>
              <a:buNone/>
            </a:pPr>
            <a:r>
              <a:rPr lang="ru-RU" b="1" dirty="0">
                <a:solidFill>
                  <a:schemeClr val="accent1">
                    <a:lumMod val="25000"/>
                  </a:schemeClr>
                </a:solidFill>
              </a:rPr>
              <a:t>«Об образовании в Российской Федерации»</a:t>
            </a:r>
          </a:p>
          <a:p>
            <a:pPr algn="ctr">
              <a:buFont typeface="Wingdings" pitchFamily="2" charset="2"/>
              <a:buNone/>
            </a:pPr>
            <a:r>
              <a:rPr lang="ru-RU" b="1" dirty="0">
                <a:solidFill>
                  <a:schemeClr val="accent1">
                    <a:lumMod val="25000"/>
                  </a:schemeClr>
                </a:solidFill>
              </a:rPr>
              <a:t>от 29 декабря 2012 года № 273</a:t>
            </a:r>
          </a:p>
          <a:p>
            <a:pPr algn="ctr">
              <a:buFont typeface="Wingdings" pitchFamily="2" charset="2"/>
              <a:buNone/>
            </a:pPr>
            <a:r>
              <a:rPr lang="ru-RU" sz="2400" i="1" dirty="0">
                <a:solidFill>
                  <a:schemeClr val="accent1">
                    <a:lumMod val="25000"/>
                  </a:schemeClr>
                </a:solidFill>
              </a:rPr>
              <a:t>(вступает в силу 1 сентября 2013 года)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27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60350"/>
            <a:ext cx="8229600" cy="936625"/>
          </a:xfrm>
        </p:spPr>
        <p:txBody>
          <a:bodyPr/>
          <a:lstStyle/>
          <a:p>
            <a:pPr algn="ctr"/>
            <a:r>
              <a:rPr lang="ru-RU" sz="2800" b="1" dirty="0">
                <a:solidFill>
                  <a:schemeClr val="accent1">
                    <a:lumMod val="25000"/>
                  </a:schemeClr>
                </a:solidFill>
              </a:rPr>
              <a:t>Статья 2. Основные понятия, используемые в настоящем Федеральном законе</a:t>
            </a:r>
          </a:p>
        </p:txBody>
      </p:sp>
      <p:sp>
        <p:nvSpPr>
          <p:cNvPr id="1822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1484313"/>
            <a:ext cx="8713787" cy="5113337"/>
          </a:xfrm>
        </p:spPr>
        <p:txBody>
          <a:bodyPr/>
          <a:lstStyle/>
          <a:p>
            <a:pPr algn="ctr">
              <a:lnSpc>
                <a:spcPct val="80000"/>
              </a:lnSpc>
            </a:pPr>
            <a:endParaRPr lang="ru-RU" sz="1800" b="1"/>
          </a:p>
          <a:p>
            <a:pPr algn="ctr">
              <a:lnSpc>
                <a:spcPct val="80000"/>
              </a:lnSpc>
            </a:pPr>
            <a:r>
              <a:rPr lang="ru-RU" sz="1800" b="1"/>
              <a:t>Воспитание –</a:t>
            </a:r>
          </a:p>
          <a:p>
            <a:pPr algn="ctr">
              <a:lnSpc>
                <a:spcPct val="80000"/>
              </a:lnSpc>
              <a:buFont typeface="Wingdings" pitchFamily="2" charset="2"/>
              <a:buNone/>
            </a:pPr>
            <a:r>
              <a:rPr lang="ru-RU" sz="1800"/>
              <a:t>деятельность, направленная на развитие личности, создание условий для самоопределения и социализации обучающегося на основе социокультурных, духовно-нравственных ценностей и принятых в обществе правил и норм поведения в интересах человека, семьи, общества и государства</a:t>
            </a:r>
          </a:p>
          <a:p>
            <a:pPr>
              <a:lnSpc>
                <a:spcPct val="80000"/>
              </a:lnSpc>
            </a:pPr>
            <a:endParaRPr lang="ru-RU" sz="1800"/>
          </a:p>
          <a:p>
            <a:pPr algn="ctr">
              <a:lnSpc>
                <a:spcPct val="80000"/>
              </a:lnSpc>
            </a:pPr>
            <a:r>
              <a:rPr lang="ru-RU" sz="1800" b="1"/>
              <a:t>Адаптированная образовательная программа</a:t>
            </a:r>
            <a:r>
              <a:rPr lang="ru-RU" sz="1800"/>
              <a:t> – </a:t>
            </a:r>
          </a:p>
          <a:p>
            <a:pPr algn="ctr">
              <a:lnSpc>
                <a:spcPct val="80000"/>
              </a:lnSpc>
              <a:buFont typeface="Wingdings" pitchFamily="2" charset="2"/>
              <a:buNone/>
            </a:pPr>
            <a:r>
              <a:rPr lang="ru-RU" sz="1800"/>
              <a:t>образовательная программа, адаптированная для обучения лиц с ограниченными возможностями здоровья с учетом особенностей их психофизического развития, индивидуальных возможностей и при необходимости обеспечивающая коррекцию нарушений развития и социальную адаптацию указанных лиц</a:t>
            </a:r>
          </a:p>
          <a:p>
            <a:pPr algn="ctr">
              <a:lnSpc>
                <a:spcPct val="80000"/>
              </a:lnSpc>
              <a:buFont typeface="Wingdings" pitchFamily="2" charset="2"/>
              <a:buNone/>
            </a:pPr>
            <a:endParaRPr lang="ru-RU" sz="1800"/>
          </a:p>
          <a:p>
            <a:pPr algn="ctr">
              <a:lnSpc>
                <a:spcPct val="80000"/>
              </a:lnSpc>
              <a:buFont typeface="Wingdings" pitchFamily="2" charset="2"/>
              <a:buNone/>
            </a:pPr>
            <a:r>
              <a:rPr lang="ru-RU" sz="1800" b="1"/>
              <a:t>Инклюзивное образование</a:t>
            </a:r>
          </a:p>
          <a:p>
            <a:pPr algn="ctr">
              <a:lnSpc>
                <a:spcPct val="80000"/>
              </a:lnSpc>
              <a:buFont typeface="Wingdings" pitchFamily="2" charset="2"/>
              <a:buNone/>
            </a:pPr>
            <a:r>
              <a:rPr lang="ru-RU" sz="1800"/>
              <a:t>– обеспечение равного доступа к образованию для всех обучающихся с учетом разнообразия особых образовательных потребностей и индивидуальных возможностей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154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274638"/>
            <a:ext cx="8291512" cy="706437"/>
          </a:xfrm>
        </p:spPr>
        <p:txBody>
          <a:bodyPr/>
          <a:lstStyle/>
          <a:p>
            <a:pPr algn="ctr"/>
            <a:r>
              <a:rPr lang="ru-RU" sz="2800" b="1" dirty="0">
                <a:solidFill>
                  <a:schemeClr val="accent1">
                    <a:lumMod val="25000"/>
                  </a:schemeClr>
                </a:solidFill>
              </a:rPr>
              <a:t>Статья 12. Образовательные программы</a:t>
            </a:r>
          </a:p>
        </p:txBody>
      </p:sp>
      <p:sp>
        <p:nvSpPr>
          <p:cNvPr id="1771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1268413"/>
            <a:ext cx="8642350" cy="5329237"/>
          </a:xfrm>
        </p:spPr>
        <p:txBody>
          <a:bodyPr/>
          <a:lstStyle/>
          <a:p>
            <a:pPr>
              <a:lnSpc>
                <a:spcPct val="80000"/>
              </a:lnSpc>
            </a:pPr>
            <a:endParaRPr lang="ru-RU" sz="1400"/>
          </a:p>
          <a:p>
            <a:pPr>
              <a:lnSpc>
                <a:spcPct val="80000"/>
              </a:lnSpc>
            </a:pPr>
            <a:r>
              <a:rPr lang="ru-RU" sz="2000"/>
              <a:t>П. 1. Образовательные программы определяют содержание образования.</a:t>
            </a:r>
          </a:p>
          <a:p>
            <a:pPr>
              <a:lnSpc>
                <a:spcPct val="80000"/>
              </a:lnSpc>
            </a:pPr>
            <a:endParaRPr lang="ru-RU" sz="2000"/>
          </a:p>
          <a:p>
            <a:pPr>
              <a:lnSpc>
                <a:spcPct val="80000"/>
              </a:lnSpc>
            </a:pPr>
            <a:r>
              <a:rPr lang="ru-RU" sz="2000"/>
              <a:t>Содержание образования должно:</a:t>
            </a:r>
          </a:p>
          <a:p>
            <a:pPr>
              <a:lnSpc>
                <a:spcPct val="80000"/>
              </a:lnSpc>
            </a:pPr>
            <a:endParaRPr lang="ru-RU" sz="2000"/>
          </a:p>
          <a:p>
            <a:pPr>
              <a:lnSpc>
                <a:spcPct val="80000"/>
              </a:lnSpc>
            </a:pPr>
            <a:r>
              <a:rPr lang="ru-RU" sz="2000"/>
              <a:t>содействовать взаимопониманию и сотрудничеству между людьми, народами независимо от расовой, национальной, этнической, религиозной и социальной принадлежности,</a:t>
            </a:r>
          </a:p>
          <a:p>
            <a:pPr>
              <a:lnSpc>
                <a:spcPct val="80000"/>
              </a:lnSpc>
            </a:pPr>
            <a:endParaRPr lang="ru-RU" sz="2000"/>
          </a:p>
          <a:p>
            <a:pPr>
              <a:lnSpc>
                <a:spcPct val="80000"/>
              </a:lnSpc>
            </a:pPr>
            <a:r>
              <a:rPr lang="ru-RU" sz="2000"/>
              <a:t>учитывать разнообразие мировоззренческих подходов,</a:t>
            </a:r>
          </a:p>
          <a:p>
            <a:pPr>
              <a:lnSpc>
                <a:spcPct val="80000"/>
              </a:lnSpc>
            </a:pPr>
            <a:endParaRPr lang="ru-RU" sz="2000"/>
          </a:p>
          <a:p>
            <a:pPr>
              <a:lnSpc>
                <a:spcPct val="80000"/>
              </a:lnSpc>
            </a:pPr>
            <a:r>
              <a:rPr lang="ru-RU" sz="2000"/>
              <a:t>способствовать реализации права обучающихся на свободный выбор мнений и убеждений,</a:t>
            </a:r>
          </a:p>
          <a:p>
            <a:pPr>
              <a:lnSpc>
                <a:spcPct val="80000"/>
              </a:lnSpc>
            </a:pPr>
            <a:endParaRPr lang="ru-RU" sz="2000"/>
          </a:p>
          <a:p>
            <a:pPr>
              <a:lnSpc>
                <a:spcPct val="80000"/>
              </a:lnSpc>
            </a:pPr>
            <a:r>
              <a:rPr lang="ru-RU" sz="2000"/>
              <a:t>обеспечивать развитие способностей каждого человека, формирование и развитие его личности в соответствии с принятыми в семье и обществе духовно-нравственными и социокультурными ценностями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9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196975"/>
            <a:ext cx="8229600" cy="5327650"/>
          </a:xfrm>
        </p:spPr>
        <p:txBody>
          <a:bodyPr/>
          <a:lstStyle/>
          <a:p>
            <a:pPr algn="ctr">
              <a:buNone/>
            </a:pPr>
            <a:r>
              <a:rPr lang="ru-RU" sz="2800" b="1" dirty="0" smtClean="0">
                <a:solidFill>
                  <a:schemeClr val="accent1">
                    <a:lumMod val="25000"/>
                  </a:schemeClr>
                </a:solidFill>
              </a:rPr>
              <a:t>ФГОС дошкольного образования Приказ Министерства образования и науки Российской Федерации (</a:t>
            </a:r>
            <a:r>
              <a:rPr lang="ru-RU" sz="2800" b="1" dirty="0" err="1" smtClean="0">
                <a:solidFill>
                  <a:schemeClr val="accent1">
                    <a:lumMod val="25000"/>
                  </a:schemeClr>
                </a:solidFill>
              </a:rPr>
              <a:t>Минобрнауки</a:t>
            </a:r>
            <a:r>
              <a:rPr lang="ru-RU" sz="2800" b="1" dirty="0" smtClean="0">
                <a:solidFill>
                  <a:schemeClr val="accent1">
                    <a:lumMod val="25000"/>
                  </a:schemeClr>
                </a:solidFill>
              </a:rPr>
              <a:t> России) от 17 октября 2013 г. N 1155 г. Москва "Об утверждении федерального государственного образовательного стандарта дошкольного образования</a:t>
            </a:r>
            <a:r>
              <a:rPr lang="ru-RU" sz="2800" b="1" dirty="0" smtClean="0"/>
              <a:t>"</a:t>
            </a:r>
            <a:endParaRPr lang="ru-RU" sz="2800" b="1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5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260350"/>
            <a:ext cx="8642350" cy="6337300"/>
          </a:xfrm>
        </p:spPr>
        <p:txBody>
          <a:bodyPr/>
          <a:lstStyle/>
          <a:p>
            <a:pPr algn="ctr">
              <a:lnSpc>
                <a:spcPct val="90000"/>
              </a:lnSpc>
              <a:buNone/>
            </a:pPr>
            <a:endParaRPr lang="ru-RU" sz="2400" b="1" dirty="0" smtClean="0">
              <a:solidFill>
                <a:schemeClr val="accent1">
                  <a:lumMod val="25000"/>
                </a:schemeClr>
              </a:solidFill>
            </a:endParaRPr>
          </a:p>
          <a:p>
            <a:pPr algn="ctr">
              <a:lnSpc>
                <a:spcPct val="90000"/>
              </a:lnSpc>
              <a:buNone/>
            </a:pPr>
            <a:endParaRPr lang="ru-RU" sz="2400" b="1" dirty="0">
              <a:solidFill>
                <a:schemeClr val="accent1">
                  <a:lumMod val="25000"/>
                </a:schemeClr>
              </a:solidFill>
            </a:endParaRPr>
          </a:p>
          <a:p>
            <a:pPr algn="ctr">
              <a:lnSpc>
                <a:spcPct val="90000"/>
              </a:lnSpc>
              <a:buNone/>
            </a:pPr>
            <a:endParaRPr lang="ru-RU" sz="2400" b="1" dirty="0" smtClean="0">
              <a:solidFill>
                <a:schemeClr val="accent1">
                  <a:lumMod val="25000"/>
                </a:schemeClr>
              </a:solidFill>
            </a:endParaRPr>
          </a:p>
          <a:p>
            <a:pPr algn="ctr">
              <a:lnSpc>
                <a:spcPct val="90000"/>
              </a:lnSpc>
              <a:buNone/>
            </a:pPr>
            <a:endParaRPr lang="ru-RU" sz="2400" b="1" dirty="0">
              <a:solidFill>
                <a:schemeClr val="accent1">
                  <a:lumMod val="25000"/>
                </a:schemeClr>
              </a:solidFill>
            </a:endParaRPr>
          </a:p>
          <a:p>
            <a:pPr algn="ctr">
              <a:lnSpc>
                <a:spcPct val="90000"/>
              </a:lnSpc>
              <a:buNone/>
            </a:pPr>
            <a:endParaRPr lang="ru-RU" sz="2400" b="1" dirty="0" smtClean="0">
              <a:solidFill>
                <a:schemeClr val="accent1">
                  <a:lumMod val="25000"/>
                </a:schemeClr>
              </a:solidFill>
            </a:endParaRPr>
          </a:p>
          <a:p>
            <a:pPr algn="ctr">
              <a:lnSpc>
                <a:spcPct val="90000"/>
              </a:lnSpc>
              <a:buNone/>
            </a:pPr>
            <a:r>
              <a:rPr lang="ru-RU" sz="2800" b="1" dirty="0" smtClean="0">
                <a:solidFill>
                  <a:schemeClr val="accent1">
                    <a:lumMod val="25000"/>
                  </a:schemeClr>
                </a:solidFill>
              </a:rPr>
              <a:t>Приказ Министерства образования и науки Российской Федерации (</a:t>
            </a:r>
            <a:r>
              <a:rPr lang="ru-RU" sz="2800" b="1" dirty="0" err="1" smtClean="0">
                <a:solidFill>
                  <a:schemeClr val="accent1">
                    <a:lumMod val="25000"/>
                  </a:schemeClr>
                </a:solidFill>
              </a:rPr>
              <a:t>Минобрнауки</a:t>
            </a:r>
            <a:r>
              <a:rPr lang="ru-RU" sz="2800" b="1" dirty="0" smtClean="0">
                <a:solidFill>
                  <a:schemeClr val="accent1">
                    <a:lumMod val="25000"/>
                  </a:schemeClr>
                </a:solidFill>
              </a:rPr>
              <a:t> России)N 462 от 14 июня 2013 года "Об утверждении порядка проведения </a:t>
            </a:r>
            <a:r>
              <a:rPr lang="ru-RU" sz="2800" b="1" dirty="0" err="1" smtClean="0">
                <a:solidFill>
                  <a:schemeClr val="accent1">
                    <a:lumMod val="25000"/>
                  </a:schemeClr>
                </a:solidFill>
              </a:rPr>
              <a:t>самообследования</a:t>
            </a:r>
            <a:r>
              <a:rPr lang="ru-RU" sz="2800" b="1" dirty="0" smtClean="0">
                <a:solidFill>
                  <a:schemeClr val="accent1">
                    <a:lumMod val="25000"/>
                  </a:schemeClr>
                </a:solidFill>
              </a:rPr>
              <a:t> образовательной организацией"</a:t>
            </a:r>
            <a:endParaRPr lang="ru-RU" sz="2800" b="1" dirty="0">
              <a:solidFill>
                <a:schemeClr val="accent1">
                  <a:lumMod val="25000"/>
                </a:schemeClr>
              </a:solidFill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341438"/>
            <a:ext cx="8229600" cy="5111750"/>
          </a:xfrm>
        </p:spPr>
        <p:txBody>
          <a:bodyPr/>
          <a:lstStyle/>
          <a:p>
            <a:pPr algn="ctr"/>
            <a:endParaRPr lang="ru-RU" sz="2800" b="1" dirty="0"/>
          </a:p>
          <a:p>
            <a:pPr algn="ctr"/>
            <a:endParaRPr lang="ru-RU" sz="2800" b="1" dirty="0"/>
          </a:p>
          <a:p>
            <a:pPr algn="ctr"/>
            <a:r>
              <a:rPr lang="ru-RU" b="1" dirty="0">
                <a:solidFill>
                  <a:schemeClr val="accent1">
                    <a:lumMod val="25000"/>
                  </a:schemeClr>
                </a:solidFill>
              </a:rPr>
              <a:t>Закон от 15 июля 2013 г. № 78-ОЗ</a:t>
            </a:r>
          </a:p>
          <a:p>
            <a:pPr algn="ctr">
              <a:buFont typeface="Wingdings" pitchFamily="2" charset="2"/>
              <a:buNone/>
            </a:pPr>
            <a:r>
              <a:rPr lang="ru-RU" b="1" dirty="0">
                <a:solidFill>
                  <a:schemeClr val="accent1">
                    <a:lumMod val="25000"/>
                  </a:schemeClr>
                </a:solidFill>
              </a:rPr>
              <a:t>«Об образовании</a:t>
            </a:r>
          </a:p>
          <a:p>
            <a:pPr algn="ctr">
              <a:buFont typeface="Wingdings" pitchFamily="2" charset="2"/>
              <a:buNone/>
            </a:pPr>
            <a:r>
              <a:rPr lang="ru-RU" b="1" dirty="0">
                <a:solidFill>
                  <a:schemeClr val="accent1">
                    <a:lumMod val="25000"/>
                  </a:schemeClr>
                </a:solidFill>
              </a:rPr>
              <a:t>в Свердловской области»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010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260350"/>
            <a:ext cx="8229600" cy="936625"/>
          </a:xfrm>
        </p:spPr>
        <p:txBody>
          <a:bodyPr/>
          <a:lstStyle/>
          <a:p>
            <a:pPr algn="ctr"/>
            <a:r>
              <a:rPr lang="ru-RU" b="1"/>
              <a:t>Важно</a:t>
            </a:r>
          </a:p>
        </p:txBody>
      </p:sp>
      <p:sp>
        <p:nvSpPr>
          <p:cNvPr id="1710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1600200"/>
            <a:ext cx="8713788" cy="4997450"/>
          </a:xfrm>
        </p:spPr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ru-RU" sz="2800" b="1"/>
              <a:t>Необходимо работать только с </a:t>
            </a:r>
            <a:r>
              <a:rPr lang="ru-RU" sz="2800" b="1" u="sng"/>
              <a:t>подлинными </a:t>
            </a:r>
            <a:r>
              <a:rPr lang="ru-RU" sz="2800" b="1"/>
              <a:t>нормативными правовыми документами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ru-RU" sz="2800"/>
          </a:p>
          <a:p>
            <a:pPr algn="ctr">
              <a:lnSpc>
                <a:spcPct val="90000"/>
              </a:lnSpc>
              <a:buFont typeface="Wingdings" pitchFamily="2" charset="2"/>
              <a:buNone/>
            </a:pPr>
            <a:r>
              <a:rPr lang="ru-RU" sz="2800" b="1"/>
              <a:t>Информационные ресурсы</a:t>
            </a:r>
          </a:p>
          <a:p>
            <a:pPr algn="ctr">
              <a:lnSpc>
                <a:spcPct val="90000"/>
              </a:lnSpc>
              <a:buFont typeface="Wingdings" pitchFamily="2" charset="2"/>
              <a:buNone/>
            </a:pPr>
            <a:endParaRPr lang="ru-RU" sz="2800" b="1"/>
          </a:p>
          <a:p>
            <a:pPr algn="ctr">
              <a:lnSpc>
                <a:spcPct val="90000"/>
              </a:lnSpc>
              <a:buFont typeface="Wingdings" pitchFamily="2" charset="2"/>
              <a:buNone/>
            </a:pPr>
            <a:r>
              <a:rPr lang="ru-RU" sz="2800" b="1"/>
              <a:t>http://минобрнауки.рф</a:t>
            </a:r>
            <a:r>
              <a:rPr lang="ru-RU" sz="2800"/>
              <a:t> (Официальный сайт Министерства образования и науки РФ)</a:t>
            </a:r>
            <a:endParaRPr lang="en-US" sz="2800"/>
          </a:p>
          <a:p>
            <a:pPr algn="ctr">
              <a:lnSpc>
                <a:spcPct val="90000"/>
              </a:lnSpc>
            </a:pPr>
            <a:endParaRPr lang="en-US" sz="2800"/>
          </a:p>
          <a:p>
            <a:pPr algn="ctr">
              <a:lnSpc>
                <a:spcPct val="90000"/>
              </a:lnSpc>
              <a:buFont typeface="Wingdings" pitchFamily="2" charset="2"/>
              <a:buNone/>
            </a:pPr>
            <a:r>
              <a:rPr lang="en-US" sz="2800">
                <a:hlinkClick r:id="rId2"/>
              </a:rPr>
              <a:t>www.minobraz.ru</a:t>
            </a:r>
            <a:r>
              <a:rPr lang="ru-RU" sz="2800"/>
              <a:t> (Официальный сайт Министерства общего и профессионального образования Свердловской области)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6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3200" b="1" dirty="0">
                <a:solidFill>
                  <a:schemeClr val="accent1">
                    <a:lumMod val="25000"/>
                  </a:schemeClr>
                </a:solidFill>
              </a:rPr>
              <a:t>Нормативные правовые документы определяют:</a:t>
            </a:r>
          </a:p>
        </p:txBody>
      </p:sp>
      <p:sp>
        <p:nvSpPr>
          <p:cNvPr id="1966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1628775"/>
            <a:ext cx="8362950" cy="4895850"/>
          </a:xfrm>
        </p:spPr>
        <p:txBody>
          <a:bodyPr/>
          <a:lstStyle/>
          <a:p>
            <a:pPr>
              <a:lnSpc>
                <a:spcPct val="90000"/>
              </a:lnSpc>
            </a:pPr>
            <a:endParaRPr lang="ru-RU" sz="2800"/>
          </a:p>
          <a:p>
            <a:pPr>
              <a:lnSpc>
                <a:spcPct val="90000"/>
              </a:lnSpc>
            </a:pPr>
            <a:r>
              <a:rPr lang="ru-RU" sz="2800"/>
              <a:t>Целевые ориентиры профессиональной деятельности</a:t>
            </a:r>
          </a:p>
          <a:p>
            <a:pPr>
              <a:lnSpc>
                <a:spcPct val="90000"/>
              </a:lnSpc>
            </a:pPr>
            <a:endParaRPr lang="ru-RU" sz="2800"/>
          </a:p>
          <a:p>
            <a:pPr>
              <a:lnSpc>
                <a:spcPct val="90000"/>
              </a:lnSpc>
            </a:pPr>
            <a:r>
              <a:rPr lang="ru-RU" sz="2800"/>
              <a:t>Подходы к отбору содержания духовно-нравственного развития и воспитания обучающихся</a:t>
            </a:r>
          </a:p>
          <a:p>
            <a:pPr>
              <a:lnSpc>
                <a:spcPct val="90000"/>
              </a:lnSpc>
            </a:pPr>
            <a:endParaRPr lang="ru-RU" sz="2800"/>
          </a:p>
          <a:p>
            <a:pPr>
              <a:lnSpc>
                <a:spcPct val="90000"/>
              </a:lnSpc>
            </a:pPr>
            <a:r>
              <a:rPr lang="ru-RU" sz="2800"/>
              <a:t>Подходы к организации духовно-нравственного развития и воспитания обучающихся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674" name="Rectangle 2"/>
          <p:cNvSpPr>
            <a:spLocks noGrp="1" noChangeArrowheads="1"/>
          </p:cNvSpPr>
          <p:nvPr>
            <p:ph type="title"/>
          </p:nvPr>
        </p:nvSpPr>
        <p:spPr>
          <a:xfrm>
            <a:off x="250825" y="274638"/>
            <a:ext cx="8713788" cy="1143000"/>
          </a:xfrm>
        </p:spPr>
        <p:txBody>
          <a:bodyPr/>
          <a:lstStyle/>
          <a:p>
            <a:pPr algn="ctr"/>
            <a:r>
              <a:rPr lang="ru-RU" sz="2800" b="1" dirty="0">
                <a:solidFill>
                  <a:schemeClr val="accent1">
                    <a:lumMod val="25000"/>
                  </a:schemeClr>
                </a:solidFill>
              </a:rPr>
              <a:t>Национальная образовательная инициатива «Наша новая школа» (утверждена Президентом РФ 4.02.2010 Пр-271)</a:t>
            </a:r>
          </a:p>
        </p:txBody>
      </p:sp>
      <p:sp>
        <p:nvSpPr>
          <p:cNvPr id="156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1600200"/>
            <a:ext cx="8713787" cy="4924425"/>
          </a:xfrm>
        </p:spPr>
        <p:txBody>
          <a:bodyPr/>
          <a:lstStyle/>
          <a:p>
            <a:pPr algn="ctr">
              <a:buFont typeface="Wingdings" pitchFamily="2" charset="2"/>
              <a:buNone/>
            </a:pPr>
            <a:endParaRPr lang="ru-RU" b="1"/>
          </a:p>
          <a:p>
            <a:pPr algn="ctr"/>
            <a:r>
              <a:rPr lang="ru-RU" sz="2400"/>
              <a:t>Национальная образовательная инициатива</a:t>
            </a:r>
          </a:p>
          <a:p>
            <a:pPr algn="ctr">
              <a:buFont typeface="Wingdings" pitchFamily="2" charset="2"/>
              <a:buNone/>
            </a:pPr>
            <a:r>
              <a:rPr lang="ru-RU" sz="2400"/>
              <a:t>«Наша новая школа», постулируя, что общее образование должно быть образованием для всех и для каждого, особое внимание обращает </a:t>
            </a:r>
            <a:r>
              <a:rPr lang="ru-RU" sz="2400" u="sng"/>
              <a:t>на создание условий для полноценного включения в образовательное пространство и успешной социализации детей с ограниченными возможностями здоровья</a:t>
            </a:r>
            <a:r>
              <a:rPr lang="ru-RU" sz="2400"/>
              <a:t> и других категорий детей, находящихся в трудной жизненной ситуации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188913"/>
            <a:ext cx="8642350" cy="6408737"/>
          </a:xfrm>
        </p:spPr>
        <p:txBody>
          <a:bodyPr/>
          <a:lstStyle/>
          <a:p>
            <a:pPr algn="ctr">
              <a:lnSpc>
                <a:spcPct val="80000"/>
              </a:lnSpc>
              <a:buFont typeface="Wingdings" pitchFamily="2" charset="2"/>
              <a:buNone/>
            </a:pPr>
            <a:r>
              <a:rPr lang="ru-RU" sz="2400" b="1" dirty="0">
                <a:solidFill>
                  <a:schemeClr val="accent1">
                    <a:lumMod val="25000"/>
                  </a:schemeClr>
                </a:solidFill>
              </a:rPr>
              <a:t>Инициатива «Наша новая школа» структурирует деятельность по совершенствованию системы общего образования по </a:t>
            </a:r>
            <a:r>
              <a:rPr lang="ru-RU" sz="2400" b="1" u="sng" dirty="0">
                <a:solidFill>
                  <a:schemeClr val="accent1">
                    <a:lumMod val="25000"/>
                  </a:schemeClr>
                </a:solidFill>
              </a:rPr>
              <a:t>шести</a:t>
            </a:r>
            <a:r>
              <a:rPr lang="ru-RU" sz="2400" b="1" dirty="0">
                <a:solidFill>
                  <a:schemeClr val="accent1">
                    <a:lumMod val="25000"/>
                  </a:schemeClr>
                </a:solidFill>
              </a:rPr>
              <a:t> основным </a:t>
            </a:r>
            <a:r>
              <a:rPr lang="ru-RU" sz="2400" b="1" u="sng" dirty="0">
                <a:solidFill>
                  <a:schemeClr val="accent1">
                    <a:lumMod val="25000"/>
                  </a:schemeClr>
                </a:solidFill>
              </a:rPr>
              <a:t>направлениям</a:t>
            </a:r>
            <a:r>
              <a:rPr lang="ru-RU" sz="2400" b="1" dirty="0">
                <a:solidFill>
                  <a:schemeClr val="accent1">
                    <a:lumMod val="25000"/>
                  </a:schemeClr>
                </a:solidFill>
              </a:rPr>
              <a:t>:</a:t>
            </a:r>
          </a:p>
          <a:p>
            <a:pPr>
              <a:lnSpc>
                <a:spcPct val="80000"/>
              </a:lnSpc>
            </a:pPr>
            <a:endParaRPr lang="ru-RU" sz="2400" b="1" dirty="0"/>
          </a:p>
          <a:p>
            <a:pPr>
              <a:lnSpc>
                <a:spcPct val="80000"/>
              </a:lnSpc>
            </a:pPr>
            <a:r>
              <a:rPr lang="ru-RU" sz="2400" dirty="0"/>
              <a:t>введение ФГОС нового поколения</a:t>
            </a:r>
          </a:p>
          <a:p>
            <a:pPr>
              <a:lnSpc>
                <a:spcPct val="80000"/>
              </a:lnSpc>
            </a:pPr>
            <a:endParaRPr lang="ru-RU" sz="2400" dirty="0"/>
          </a:p>
          <a:p>
            <a:pPr>
              <a:lnSpc>
                <a:spcPct val="80000"/>
              </a:lnSpc>
            </a:pPr>
            <a:r>
              <a:rPr lang="ru-RU" sz="2400" dirty="0"/>
              <a:t>развитие системы поддержки талантливых детей</a:t>
            </a:r>
          </a:p>
          <a:p>
            <a:pPr>
              <a:lnSpc>
                <a:spcPct val="80000"/>
              </a:lnSpc>
            </a:pPr>
            <a:endParaRPr lang="ru-RU" sz="2400" dirty="0"/>
          </a:p>
          <a:p>
            <a:pPr>
              <a:lnSpc>
                <a:spcPct val="80000"/>
              </a:lnSpc>
            </a:pPr>
            <a:r>
              <a:rPr lang="ru-RU" sz="2400" dirty="0"/>
              <a:t>совершенствование учительского корпуса</a:t>
            </a:r>
          </a:p>
          <a:p>
            <a:pPr>
              <a:lnSpc>
                <a:spcPct val="80000"/>
              </a:lnSpc>
            </a:pPr>
            <a:endParaRPr lang="ru-RU" sz="2400" dirty="0"/>
          </a:p>
          <a:p>
            <a:pPr>
              <a:lnSpc>
                <a:spcPct val="80000"/>
              </a:lnSpc>
            </a:pPr>
            <a:r>
              <a:rPr lang="ru-RU" sz="2400" dirty="0"/>
              <a:t>изменение инфраструктуры образовательных учреждений</a:t>
            </a:r>
          </a:p>
          <a:p>
            <a:pPr>
              <a:lnSpc>
                <a:spcPct val="80000"/>
              </a:lnSpc>
            </a:pPr>
            <a:endParaRPr lang="ru-RU" sz="2400" dirty="0"/>
          </a:p>
          <a:p>
            <a:pPr>
              <a:lnSpc>
                <a:spcPct val="80000"/>
              </a:lnSpc>
            </a:pPr>
            <a:r>
              <a:rPr lang="ru-RU" sz="2400" dirty="0"/>
              <a:t>создание условий для сохранения и укрепления здоровья учащихся</a:t>
            </a:r>
          </a:p>
          <a:p>
            <a:pPr>
              <a:lnSpc>
                <a:spcPct val="80000"/>
              </a:lnSpc>
            </a:pPr>
            <a:endParaRPr lang="ru-RU" sz="2400" dirty="0"/>
          </a:p>
          <a:p>
            <a:pPr>
              <a:lnSpc>
                <a:spcPct val="80000"/>
              </a:lnSpc>
            </a:pPr>
            <a:r>
              <a:rPr lang="ru-RU" sz="2400" dirty="0"/>
              <a:t>развитие самостоятельности образовательных учреждений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476250"/>
            <a:ext cx="8569325" cy="6121400"/>
          </a:xfrm>
        </p:spPr>
        <p:txBody>
          <a:bodyPr/>
          <a:lstStyle/>
          <a:p>
            <a:endParaRPr lang="ru-RU" dirty="0"/>
          </a:p>
          <a:p>
            <a:endParaRPr lang="ru-RU" dirty="0"/>
          </a:p>
          <a:p>
            <a:pPr algn="ctr">
              <a:buFont typeface="Wingdings" pitchFamily="2" charset="2"/>
              <a:buNone/>
            </a:pPr>
            <a:r>
              <a:rPr lang="ru-RU" sz="3600" b="1" dirty="0">
                <a:solidFill>
                  <a:schemeClr val="accent1">
                    <a:lumMod val="25000"/>
                  </a:schemeClr>
                </a:solidFill>
              </a:rPr>
              <a:t>Государственная программа РФ</a:t>
            </a:r>
          </a:p>
          <a:p>
            <a:pPr algn="ctr">
              <a:buFont typeface="Wingdings" pitchFamily="2" charset="2"/>
              <a:buNone/>
            </a:pPr>
            <a:r>
              <a:rPr lang="ru-RU" sz="3600" b="1" dirty="0">
                <a:solidFill>
                  <a:schemeClr val="accent1">
                    <a:lumMod val="25000"/>
                  </a:schemeClr>
                </a:solidFill>
              </a:rPr>
              <a:t>«Развитие образования</a:t>
            </a:r>
          </a:p>
          <a:p>
            <a:pPr algn="ctr">
              <a:buFont typeface="Wingdings" pitchFamily="2" charset="2"/>
              <a:buNone/>
            </a:pPr>
            <a:r>
              <a:rPr lang="ru-RU" sz="3600" b="1" dirty="0">
                <a:solidFill>
                  <a:schemeClr val="accent1">
                    <a:lumMod val="25000"/>
                  </a:schemeClr>
                </a:solidFill>
              </a:rPr>
              <a:t>на 2013-2020 годы»</a:t>
            </a:r>
          </a:p>
          <a:p>
            <a:pPr algn="ctr">
              <a:buFont typeface="Wingdings" pitchFamily="2" charset="2"/>
              <a:buNone/>
            </a:pPr>
            <a:r>
              <a:rPr lang="ru-RU" sz="2400" dirty="0">
                <a:solidFill>
                  <a:schemeClr val="accent1">
                    <a:lumMod val="25000"/>
                  </a:schemeClr>
                </a:solidFill>
              </a:rPr>
              <a:t>(в новой редакции)</a:t>
            </a:r>
          </a:p>
          <a:p>
            <a:pPr algn="ctr">
              <a:buFont typeface="Wingdings" pitchFamily="2" charset="2"/>
              <a:buNone/>
            </a:pPr>
            <a:endParaRPr lang="ru-RU" sz="2400" dirty="0"/>
          </a:p>
          <a:p>
            <a:pPr algn="ctr">
              <a:buFont typeface="Wingdings" pitchFamily="2" charset="2"/>
              <a:buNone/>
            </a:pPr>
            <a:r>
              <a:rPr lang="ru-RU" sz="2400" i="1" dirty="0"/>
              <a:t>(программа утверждена распоряжением Правительства РФ от 15 мая 2013 года № 792-р)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490" name="Номер слайда 1"/>
          <p:cNvSpPr txBox="1">
            <a:spLocks/>
          </p:cNvSpPr>
          <p:nvPr/>
        </p:nvSpPr>
        <p:spPr bwMode="auto">
          <a:xfrm>
            <a:off x="9756775" y="5373688"/>
            <a:ext cx="21336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/>
            <a:endParaRPr lang="ru-RU" sz="1200">
              <a:solidFill>
                <a:srgbClr val="898989"/>
              </a:solidFill>
            </a:endParaRPr>
          </a:p>
        </p:txBody>
      </p:sp>
      <p:graphicFrame>
        <p:nvGraphicFramePr>
          <p:cNvPr id="5" name="Схема 4"/>
          <p:cNvGraphicFramePr/>
          <p:nvPr/>
        </p:nvGraphicFramePr>
        <p:xfrm>
          <a:off x="350409" y="353837"/>
          <a:ext cx="8381994" cy="60551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9" name="Прямоугольник 8"/>
          <p:cNvSpPr/>
          <p:nvPr/>
        </p:nvSpPr>
        <p:spPr>
          <a:xfrm>
            <a:off x="2438400" y="1676400"/>
            <a:ext cx="6165204" cy="947828"/>
          </a:xfrm>
          <a:prstGeom prst="rect">
            <a:avLst/>
          </a:prstGeom>
          <a:ln cap="rnd" cmpd="thickThin">
            <a:solidFill>
              <a:schemeClr val="bg1"/>
            </a:solidFill>
          </a:ln>
          <a:effectLst>
            <a:glow rad="139700">
              <a:schemeClr val="accent6">
                <a:satMod val="175000"/>
                <a:alpha val="40000"/>
              </a:schemeClr>
            </a:glow>
            <a:outerShdw blurRad="63500" sx="102000" sy="102000" algn="ctr" rotWithShape="0">
              <a:srgbClr val="CCFFFF">
                <a:alpha val="40000"/>
              </a:srgbClr>
            </a:outerShdw>
          </a:effectLst>
        </p:spPr>
        <p:style>
          <a:lnRef idx="0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accent1">
              <a:shade val="8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shade val="80000"/>
              <a:hueOff val="0"/>
              <a:satOff val="0"/>
              <a:lumOff val="0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pPr algn="ctr">
              <a:defRPr/>
            </a:pPr>
            <a:r>
              <a:rPr lang="ru-RU" sz="2000" b="1" dirty="0">
                <a:solidFill>
                  <a:srgbClr val="FF0000"/>
                </a:solidFill>
              </a:rPr>
              <a:t>Федеральный закон </a:t>
            </a:r>
            <a:br>
              <a:rPr lang="ru-RU" sz="2000" b="1" dirty="0">
                <a:solidFill>
                  <a:srgbClr val="FF0000"/>
                </a:solidFill>
              </a:rPr>
            </a:br>
            <a:r>
              <a:rPr lang="ru-RU" sz="2000" b="1" dirty="0">
                <a:solidFill>
                  <a:srgbClr val="FF0000"/>
                </a:solidFill>
              </a:rPr>
              <a:t>«Об образовании в Российской Федерации»</a:t>
            </a:r>
          </a:p>
          <a:p>
            <a:pPr algn="ctr">
              <a:defRPr/>
            </a:pPr>
            <a:endParaRPr lang="ru-RU" sz="2000" b="1" dirty="0">
              <a:solidFill>
                <a:srgbClr val="FF0000"/>
              </a:solidFill>
            </a:endParaRPr>
          </a:p>
        </p:txBody>
      </p:sp>
      <p:grpSp>
        <p:nvGrpSpPr>
          <p:cNvPr id="2" name="Группа 21"/>
          <p:cNvGrpSpPr/>
          <p:nvPr/>
        </p:nvGrpSpPr>
        <p:grpSpPr>
          <a:xfrm rot="10800000">
            <a:off x="761997" y="2624226"/>
            <a:ext cx="7841605" cy="519277"/>
            <a:chOff x="1" y="1179"/>
            <a:chExt cx="1039018" cy="1484312"/>
          </a:xfrm>
          <a:gradFill>
            <a:gsLst>
              <a:gs pos="0">
                <a:srgbClr val="03D4A8"/>
              </a:gs>
              <a:gs pos="25000">
                <a:srgbClr val="21D6E0"/>
              </a:gs>
              <a:gs pos="52000">
                <a:srgbClr val="0087E6"/>
              </a:gs>
              <a:gs pos="100000">
                <a:srgbClr val="005CBF"/>
              </a:gs>
            </a:gsLst>
            <a:lin ang="5400000" scaled="0"/>
          </a:gradFill>
          <a:effectLst>
            <a:glow rad="139700">
              <a:schemeClr val="accent5">
                <a:satMod val="175000"/>
                <a:alpha val="40000"/>
              </a:schemeClr>
            </a:glow>
          </a:effectLst>
        </p:grpSpPr>
        <p:sp>
          <p:nvSpPr>
            <p:cNvPr id="23" name="Нашивка 22"/>
            <p:cNvSpPr/>
            <p:nvPr/>
          </p:nvSpPr>
          <p:spPr>
            <a:xfrm rot="5400000">
              <a:off x="-222646" y="223826"/>
              <a:ext cx="1484312" cy="1039018"/>
            </a:xfrm>
            <a:prstGeom prst="chevron">
              <a:avLst/>
            </a:prstGeom>
            <a:grpFill/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4" name="Нашивка 4"/>
            <p:cNvSpPr/>
            <p:nvPr/>
          </p:nvSpPr>
          <p:spPr>
            <a:xfrm>
              <a:off x="1" y="520688"/>
              <a:ext cx="1039018" cy="445294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17780" tIns="17780" rIns="17780" bIns="17780" spcCol="1270" anchor="ctr"/>
            <a:lstStyle/>
            <a:p>
              <a:pPr algn="ctr" defTabSz="1244600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ru-RU" sz="2800"/>
            </a:p>
          </p:txBody>
        </p:sp>
      </p:grpSp>
      <p:pic>
        <p:nvPicPr>
          <p:cNvPr id="191496" name="Picture 10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611188" y="1085850"/>
            <a:ext cx="2011362" cy="1798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88913"/>
            <a:ext cx="8229600" cy="647700"/>
          </a:xfrm>
        </p:spPr>
        <p:txBody>
          <a:bodyPr/>
          <a:lstStyle/>
          <a:p>
            <a:pPr algn="ctr"/>
            <a:r>
              <a:rPr lang="ru-RU" sz="3200" b="1" dirty="0">
                <a:solidFill>
                  <a:schemeClr val="accent1">
                    <a:lumMod val="25000"/>
                  </a:schemeClr>
                </a:solidFill>
              </a:rPr>
              <a:t>Ключевые идеи</a:t>
            </a:r>
          </a:p>
        </p:txBody>
      </p:sp>
      <p:sp>
        <p:nvSpPr>
          <p:cNvPr id="1136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908050"/>
            <a:ext cx="8785225" cy="5761038"/>
          </a:xfrm>
        </p:spPr>
        <p:txBody>
          <a:bodyPr/>
          <a:lstStyle/>
          <a:p>
            <a:pPr>
              <a:lnSpc>
                <a:spcPct val="90000"/>
              </a:lnSpc>
            </a:pPr>
            <a:endParaRPr lang="ru-RU" sz="1000"/>
          </a:p>
          <a:p>
            <a:pPr>
              <a:lnSpc>
                <a:spcPct val="90000"/>
              </a:lnSpc>
            </a:pPr>
            <a:r>
              <a:rPr lang="ru-RU" sz="2400"/>
              <a:t>Миссией образования является реализация каждым гражданином своего позитивного социального, культурного, экономического потенциала, и в конечном итоге - социально-экономическое развитие России.</a:t>
            </a:r>
          </a:p>
          <a:p>
            <a:pPr>
              <a:lnSpc>
                <a:spcPct val="90000"/>
              </a:lnSpc>
            </a:pPr>
            <a:endParaRPr lang="ru-RU" sz="2400"/>
          </a:p>
          <a:p>
            <a:pPr>
              <a:lnSpc>
                <a:spcPct val="90000"/>
              </a:lnSpc>
            </a:pPr>
            <a:r>
              <a:rPr lang="ru-RU" sz="2400"/>
              <a:t>Для этого сфера образования должна обеспечивать доступность качественных образовательных услуг на протяжении жизни каждого человека.</a:t>
            </a:r>
          </a:p>
          <a:p>
            <a:pPr>
              <a:lnSpc>
                <a:spcPct val="90000"/>
              </a:lnSpc>
            </a:pPr>
            <a:endParaRPr lang="ru-RU" sz="2400"/>
          </a:p>
          <a:p>
            <a:pPr>
              <a:lnSpc>
                <a:spcPct val="90000"/>
              </a:lnSpc>
            </a:pPr>
            <a:r>
              <a:rPr lang="ru-RU" sz="2400"/>
              <a:t>Задачи доступности образования на основных уровнях в значительной степени решены. Исключением пока остается дошкольное образование. Поэтому приоритетом государственной политики является обеспечение доступности дошкольного образования.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2"/>
          <p:cNvSpPr>
            <a:spLocks noGrp="1" noChangeArrowheads="1"/>
          </p:cNvSpPr>
          <p:nvPr>
            <p:ph type="title"/>
          </p:nvPr>
        </p:nvSpPr>
        <p:spPr>
          <a:xfrm>
            <a:off x="323850" y="274638"/>
            <a:ext cx="8496300" cy="777875"/>
          </a:xfrm>
        </p:spPr>
        <p:txBody>
          <a:bodyPr/>
          <a:lstStyle/>
          <a:p>
            <a:pPr algn="ctr"/>
            <a:r>
              <a:rPr lang="ru-RU" sz="3200" b="1" dirty="0">
                <a:solidFill>
                  <a:schemeClr val="accent1">
                    <a:lumMod val="25000"/>
                  </a:schemeClr>
                </a:solidFill>
              </a:rPr>
              <a:t>Цели программы</a:t>
            </a:r>
          </a:p>
        </p:txBody>
      </p:sp>
      <p:sp>
        <p:nvSpPr>
          <p:cNvPr id="1013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1341438"/>
            <a:ext cx="8642350" cy="5183187"/>
          </a:xfrm>
        </p:spPr>
        <p:txBody>
          <a:bodyPr/>
          <a:lstStyle/>
          <a:p>
            <a:endParaRPr lang="ru-RU" dirty="0"/>
          </a:p>
          <a:p>
            <a:r>
              <a:rPr lang="ru-RU" sz="2400" b="1" dirty="0"/>
              <a:t>Обеспечение высокого качества российского образования в соответствии с меняющимися запросами населениями и перспективными задачами развития российского общества и экономики</a:t>
            </a:r>
          </a:p>
          <a:p>
            <a:endParaRPr lang="ru-RU" sz="2400" b="1" dirty="0"/>
          </a:p>
          <a:p>
            <a:r>
              <a:rPr lang="ru-RU" sz="2400" b="1" dirty="0"/>
              <a:t>Повышение эффективности реализации молодежной политики в интересах инновационного социально ориентированного развития страны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Нормативные документы">
  <a:themeElements>
    <a:clrScheme name="Водяные знаки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CCCCFF"/>
      </a:accent1>
      <a:accent2>
        <a:srgbClr val="D9D8EC"/>
      </a:accent2>
      <a:accent3>
        <a:srgbClr val="FFFFFF"/>
      </a:accent3>
      <a:accent4>
        <a:srgbClr val="000000"/>
      </a:accent4>
      <a:accent5>
        <a:srgbClr val="E2E2FF"/>
      </a:accent5>
      <a:accent6>
        <a:srgbClr val="C4C4D6"/>
      </a:accent6>
      <a:hlink>
        <a:srgbClr val="6767FF"/>
      </a:hlink>
      <a:folHlink>
        <a:srgbClr val="9933FF"/>
      </a:folHlink>
    </a:clrScheme>
    <a:fontScheme name="Водяные знаки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Водяные знаки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CCCFF"/>
        </a:accent1>
        <a:accent2>
          <a:srgbClr val="D9D8EC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C4C4D6"/>
        </a:accent6>
        <a:hlink>
          <a:srgbClr val="6767FF"/>
        </a:hlink>
        <a:folHlink>
          <a:srgbClr val="9933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Водяные знаки 2">
        <a:dk1>
          <a:srgbClr val="000000"/>
        </a:dk1>
        <a:lt1>
          <a:srgbClr val="FFFFFF"/>
        </a:lt1>
        <a:dk2>
          <a:srgbClr val="666633"/>
        </a:dk2>
        <a:lt2>
          <a:srgbClr val="5F5F5F"/>
        </a:lt2>
        <a:accent1>
          <a:srgbClr val="FFCC00"/>
        </a:accent1>
        <a:accent2>
          <a:srgbClr val="EFF0B2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D9D9A1"/>
        </a:accent6>
        <a:hlink>
          <a:srgbClr val="808000"/>
        </a:hlink>
        <a:folHlink>
          <a:srgbClr val="CC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Водяные знаки 3">
        <a:dk1>
          <a:srgbClr val="000000"/>
        </a:dk1>
        <a:lt1>
          <a:srgbClr val="FFFFFF"/>
        </a:lt1>
        <a:dk2>
          <a:srgbClr val="000000"/>
        </a:dk2>
        <a:lt2>
          <a:srgbClr val="666699"/>
        </a:lt2>
        <a:accent1>
          <a:srgbClr val="9BB0CB"/>
        </a:accent1>
        <a:accent2>
          <a:srgbClr val="D1E0CE"/>
        </a:accent2>
        <a:accent3>
          <a:srgbClr val="FFFFFF"/>
        </a:accent3>
        <a:accent4>
          <a:srgbClr val="000000"/>
        </a:accent4>
        <a:accent5>
          <a:srgbClr val="CBD4E2"/>
        </a:accent5>
        <a:accent6>
          <a:srgbClr val="BDCBBA"/>
        </a:accent6>
        <a:hlink>
          <a:srgbClr val="8EA642"/>
        </a:hlink>
        <a:folHlink>
          <a:srgbClr val="CC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Водяные знаки 4">
        <a:dk1>
          <a:srgbClr val="333300"/>
        </a:dk1>
        <a:lt1>
          <a:srgbClr val="FFFFCC"/>
        </a:lt1>
        <a:dk2>
          <a:srgbClr val="336600"/>
        </a:dk2>
        <a:lt2>
          <a:srgbClr val="FFFFCC"/>
        </a:lt2>
        <a:accent1>
          <a:srgbClr val="99CC00"/>
        </a:accent1>
        <a:accent2>
          <a:srgbClr val="669900"/>
        </a:accent2>
        <a:accent3>
          <a:srgbClr val="ADB8AA"/>
        </a:accent3>
        <a:accent4>
          <a:srgbClr val="DADAAE"/>
        </a:accent4>
        <a:accent5>
          <a:srgbClr val="CAE2AA"/>
        </a:accent5>
        <a:accent6>
          <a:srgbClr val="5C8A00"/>
        </a:accent6>
        <a:hlink>
          <a:srgbClr val="CC9900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Водяные знаки 5">
        <a:dk1>
          <a:srgbClr val="424458"/>
        </a:dk1>
        <a:lt1>
          <a:srgbClr val="FFFFFF"/>
        </a:lt1>
        <a:dk2>
          <a:srgbClr val="004A48"/>
        </a:dk2>
        <a:lt2>
          <a:srgbClr val="FFFFFF"/>
        </a:lt2>
        <a:accent1>
          <a:srgbClr val="83B200"/>
        </a:accent1>
        <a:accent2>
          <a:srgbClr val="006260"/>
        </a:accent2>
        <a:accent3>
          <a:srgbClr val="AAB1B1"/>
        </a:accent3>
        <a:accent4>
          <a:srgbClr val="DADADA"/>
        </a:accent4>
        <a:accent5>
          <a:srgbClr val="C1D5AA"/>
        </a:accent5>
        <a:accent6>
          <a:srgbClr val="005856"/>
        </a:accent6>
        <a:hlink>
          <a:srgbClr val="6666FF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Водяные знаки 6">
        <a:dk1>
          <a:srgbClr val="000000"/>
        </a:dk1>
        <a:lt1>
          <a:srgbClr val="FFFFFF"/>
        </a:lt1>
        <a:dk2>
          <a:srgbClr val="1C2046"/>
        </a:dk2>
        <a:lt2>
          <a:srgbClr val="FFFFFF"/>
        </a:lt2>
        <a:accent1>
          <a:srgbClr val="00CCFF"/>
        </a:accent1>
        <a:accent2>
          <a:srgbClr val="2D226E"/>
        </a:accent2>
        <a:accent3>
          <a:srgbClr val="ABABB0"/>
        </a:accent3>
        <a:accent4>
          <a:srgbClr val="DADADA"/>
        </a:accent4>
        <a:accent5>
          <a:srgbClr val="AAE2FF"/>
        </a:accent5>
        <a:accent6>
          <a:srgbClr val="281E63"/>
        </a:accent6>
        <a:hlink>
          <a:srgbClr val="666699"/>
        </a:hlink>
        <a:folHlink>
          <a:srgbClr val="99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Водяные знаки 7">
        <a:dk1>
          <a:srgbClr val="424458"/>
        </a:dk1>
        <a:lt1>
          <a:srgbClr val="FFFFFF"/>
        </a:lt1>
        <a:dk2>
          <a:srgbClr val="000066"/>
        </a:dk2>
        <a:lt2>
          <a:srgbClr val="FFFFFF"/>
        </a:lt2>
        <a:accent1>
          <a:srgbClr val="6666FF"/>
        </a:accent1>
        <a:accent2>
          <a:srgbClr val="333399"/>
        </a:accent2>
        <a:accent3>
          <a:srgbClr val="AAAAB8"/>
        </a:accent3>
        <a:accent4>
          <a:srgbClr val="DADADA"/>
        </a:accent4>
        <a:accent5>
          <a:srgbClr val="B8B8FF"/>
        </a:accent5>
        <a:accent6>
          <a:srgbClr val="2D2D8A"/>
        </a:accent6>
        <a:hlink>
          <a:srgbClr val="FF9900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Водяные знаки 8">
        <a:dk1>
          <a:srgbClr val="1C1C1C"/>
        </a:dk1>
        <a:lt1>
          <a:srgbClr val="FFFFCC"/>
        </a:lt1>
        <a:dk2>
          <a:srgbClr val="390B20"/>
        </a:dk2>
        <a:lt2>
          <a:srgbClr val="FFFFCC"/>
        </a:lt2>
        <a:accent1>
          <a:srgbClr val="FF916F"/>
        </a:accent1>
        <a:accent2>
          <a:srgbClr val="561450"/>
        </a:accent2>
        <a:accent3>
          <a:srgbClr val="AEAAAB"/>
        </a:accent3>
        <a:accent4>
          <a:srgbClr val="DADAAE"/>
        </a:accent4>
        <a:accent5>
          <a:srgbClr val="FFC7BB"/>
        </a:accent5>
        <a:accent6>
          <a:srgbClr val="4D1148"/>
        </a:accent6>
        <a:hlink>
          <a:srgbClr val="637D95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Водяные знаки 9">
        <a:dk1>
          <a:srgbClr val="4C0000"/>
        </a:dk1>
        <a:lt1>
          <a:srgbClr val="FFFFFF"/>
        </a:lt1>
        <a:dk2>
          <a:srgbClr val="722104"/>
        </a:dk2>
        <a:lt2>
          <a:srgbClr val="FFFFFF"/>
        </a:lt2>
        <a:accent1>
          <a:srgbClr val="CC6600"/>
        </a:accent1>
        <a:accent2>
          <a:srgbClr val="8A2E00"/>
        </a:accent2>
        <a:accent3>
          <a:srgbClr val="BCABAA"/>
        </a:accent3>
        <a:accent4>
          <a:srgbClr val="DADADA"/>
        </a:accent4>
        <a:accent5>
          <a:srgbClr val="E2B8AA"/>
        </a:accent5>
        <a:accent6>
          <a:srgbClr val="7D2900"/>
        </a:accent6>
        <a:hlink>
          <a:srgbClr val="FFCC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Нормативные документы</Template>
  <TotalTime>96</TotalTime>
  <Words>1285</Words>
  <Application>Microsoft Office PowerPoint</Application>
  <PresentationFormat>Экран (4:3)</PresentationFormat>
  <Paragraphs>181</Paragraphs>
  <Slides>28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28</vt:i4>
      </vt:variant>
    </vt:vector>
  </HeadingPairs>
  <TitlesOfParts>
    <vt:vector size="32" baseType="lpstr">
      <vt:lpstr>Arial</vt:lpstr>
      <vt:lpstr>Times New Roman</vt:lpstr>
      <vt:lpstr>Wingdings</vt:lpstr>
      <vt:lpstr>Нормативные документы</vt:lpstr>
      <vt:lpstr>МАДОУ детский сад № 472 Власова М.П.</vt:lpstr>
      <vt:lpstr>   Правовая компетентность руководящего и педагогического работника</vt:lpstr>
      <vt:lpstr>Нормативные правовые документы определяют:</vt:lpstr>
      <vt:lpstr>Национальная образовательная инициатива «Наша новая школа» (утверждена Президентом РФ 4.02.2010 Пр-271)</vt:lpstr>
      <vt:lpstr>Слайд 5</vt:lpstr>
      <vt:lpstr>Слайд 6</vt:lpstr>
      <vt:lpstr>Слайд 7</vt:lpstr>
      <vt:lpstr>Ключевые идеи</vt:lpstr>
      <vt:lpstr>Цели программы</vt:lpstr>
      <vt:lpstr>Подпрограммы</vt:lpstr>
      <vt:lpstr>Слайд 11</vt:lpstr>
      <vt:lpstr>Семья — закон и законодательство</vt:lpstr>
      <vt:lpstr>Основные проблемы в сфере детства</vt:lpstr>
      <vt:lpstr> Основные направления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  <vt:lpstr>Слайд 22</vt:lpstr>
      <vt:lpstr>Статья 2. Основные понятия, используемые в настоящем Федеральном законе</vt:lpstr>
      <vt:lpstr>Статья 12. Образовательные программы</vt:lpstr>
      <vt:lpstr>Слайд 25</vt:lpstr>
      <vt:lpstr>Слайд 26</vt:lpstr>
      <vt:lpstr>Слайд 27</vt:lpstr>
      <vt:lpstr>Важно</vt:lpstr>
    </vt:vector>
  </TitlesOfParts>
  <Company>RePack by SPecialiST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Нормативные правовые документы, регламентирующие деятельность воспитателя</dc:title>
  <dc:creator>Марина</dc:creator>
  <cp:lastModifiedBy>Марина</cp:lastModifiedBy>
  <cp:revision>8</cp:revision>
  <dcterms:created xsi:type="dcterms:W3CDTF">2019-03-13T06:26:49Z</dcterms:created>
  <dcterms:modified xsi:type="dcterms:W3CDTF">2019-03-13T08:02:56Z</dcterms:modified>
</cp:coreProperties>
</file>